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7"/>
  </p:notesMasterIdLst>
  <p:handoutMasterIdLst>
    <p:handoutMasterId r:id="rId28"/>
  </p:handoutMasterIdLst>
  <p:sldIdLst>
    <p:sldId id="258" r:id="rId2"/>
    <p:sldId id="280" r:id="rId3"/>
    <p:sldId id="263" r:id="rId4"/>
    <p:sldId id="279" r:id="rId5"/>
    <p:sldId id="267" r:id="rId6"/>
    <p:sldId id="268" r:id="rId7"/>
    <p:sldId id="262" r:id="rId8"/>
    <p:sldId id="264" r:id="rId9"/>
    <p:sldId id="260" r:id="rId10"/>
    <p:sldId id="265" r:id="rId11"/>
    <p:sldId id="266" r:id="rId12"/>
    <p:sldId id="269" r:id="rId13"/>
    <p:sldId id="271" r:id="rId14"/>
    <p:sldId id="272" r:id="rId15"/>
    <p:sldId id="274" r:id="rId16"/>
    <p:sldId id="273" r:id="rId17"/>
    <p:sldId id="275" r:id="rId18"/>
    <p:sldId id="281" r:id="rId19"/>
    <p:sldId id="282" r:id="rId20"/>
    <p:sldId id="284" r:id="rId21"/>
    <p:sldId id="283" r:id="rId22"/>
    <p:sldId id="276" r:id="rId23"/>
    <p:sldId id="278" r:id="rId24"/>
    <p:sldId id="285" r:id="rId25"/>
    <p:sldId id="259" r:id="rId26"/>
  </p:sldIdLst>
  <p:sldSz cx="12192000" cy="6858000"/>
  <p:notesSz cx="6858000" cy="9144000"/>
  <p:embeddedFontLst>
    <p:embeddedFont>
      <p:font typeface="Amazon Ember" panose="020B0603020204020204" pitchFamily="34" charset="0"/>
      <p:regular r:id="rId29"/>
      <p:bold r:id="rId30"/>
      <p:italic r:id="rId31"/>
      <p:boldItalic r:id="rId32"/>
    </p:embeddedFont>
    <p:embeddedFont>
      <p:font typeface="Amazon Ember Display" panose="020B0603020204020204" pitchFamily="34" charset="0"/>
      <p:regular r:id="rId33"/>
      <p:bold r:id="rId34"/>
      <p:italic r:id="rId35"/>
      <p:boldItalic r:id="rId36"/>
    </p:embeddedFont>
    <p:embeddedFont>
      <p:font typeface="Amazon Ember Mono" panose="020B0603020204020204" pitchFamily="34" charset="0"/>
      <p:regular r:id="rId37"/>
      <p:bold r:id="rId38"/>
      <p:italic r:id="rId39"/>
      <p:boldItalic r:id="rId40"/>
    </p:embeddedFont>
    <p:embeddedFont>
      <p:font typeface="Lucida Console" panose="020B0609040504020204" pitchFamily="49"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8806E88D-7D3F-475C-A6F5-14A5B6CD3EBE}">
          <p14:sldIdLst>
            <p14:sldId id="258"/>
            <p14:sldId id="280"/>
          </p14:sldIdLst>
        </p14:section>
        <p14:section name="The Problem" id="{B2DEA89A-B31C-454E-BBEA-ACC9BB247ED3}">
          <p14:sldIdLst>
            <p14:sldId id="263"/>
            <p14:sldId id="279"/>
            <p14:sldId id="267"/>
            <p14:sldId id="268"/>
            <p14:sldId id="262"/>
            <p14:sldId id="264"/>
            <p14:sldId id="260"/>
            <p14:sldId id="265"/>
            <p14:sldId id="266"/>
            <p14:sldId id="269"/>
            <p14:sldId id="271"/>
            <p14:sldId id="272"/>
            <p14:sldId id="274"/>
            <p14:sldId id="273"/>
            <p14:sldId id="275"/>
            <p14:sldId id="281"/>
            <p14:sldId id="282"/>
            <p14:sldId id="284"/>
            <p14:sldId id="283"/>
            <p14:sldId id="276"/>
            <p14:sldId id="278"/>
            <p14:sldId id="285"/>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AD97"/>
    <a:srgbClr val="9FFCEA"/>
    <a:srgbClr val="7CE8F4"/>
    <a:srgbClr val="FFD7BC"/>
    <a:srgbClr val="191919"/>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65578" autoAdjust="0"/>
  </p:normalViewPr>
  <p:slideViewPr>
    <p:cSldViewPr snapToGrid="0">
      <p:cViewPr varScale="1">
        <p:scale>
          <a:sx n="81" d="100"/>
          <a:sy n="81" d="100"/>
        </p:scale>
        <p:origin x="2952" y="192"/>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2400" dirty="0"/>
              <a:t>Good day everyone. Today, we're diving into a novel approach that bridges vast data lakes with everyday human conversation.</a:t>
            </a:r>
          </a:p>
          <a:p>
            <a:endParaRPr lang="en-US" sz="2400" dirty="0"/>
          </a:p>
          <a:p>
            <a:r>
              <a:rPr lang="en-US" sz="2400" dirty="0"/>
              <a:t>Data is invaluable, but its true potential is sometimes locked behind complex retrieval processes and technical barriers.</a:t>
            </a:r>
          </a:p>
          <a:p>
            <a:endParaRPr lang="en-US" sz="2400" dirty="0"/>
          </a:p>
          <a:p>
            <a:r>
              <a:rPr lang="en-US" sz="2400" dirty="0"/>
              <a:t>Traditional methods require intricate queries and a deep understanding of your data’s structure, making it challenging for many to extract meaningful insights.</a:t>
            </a:r>
          </a:p>
          <a:p>
            <a:endParaRPr lang="en-US" sz="2400" dirty="0"/>
          </a:p>
          <a:p>
            <a:r>
              <a:rPr lang="en-US" sz="2400" dirty="0"/>
              <a:t>Envision a world where you can effortlessly converse with your data, asking questions as naturally as you would to a colleague.</a:t>
            </a:r>
          </a:p>
          <a:p>
            <a:endParaRPr lang="en-US" sz="2400" dirty="0"/>
          </a:p>
          <a:p>
            <a:r>
              <a:rPr lang="en-US" sz="2400" dirty="0"/>
              <a:t>Our solution, A-RAG, modernizes this interaction, making data accessibility as simple as having a chat.</a:t>
            </a:r>
          </a:p>
          <a:p>
            <a:endParaRPr lang="en-US" sz="2400" dirty="0"/>
          </a:p>
          <a:p>
            <a:r>
              <a:rPr lang="en-US" sz="2400" dirty="0"/>
              <a:t>Let’s discuss how to redefine how we interact with, understand, and leverage our data assets.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310940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Traditional methods and off-the-shelf LLMs, while powerful, have shown limitations when it comes to understanding and interacting with our specific data landscapes.</a:t>
            </a:r>
          </a:p>
          <a:p>
            <a:endParaRPr lang="en-US" dirty="0"/>
          </a:p>
          <a:p>
            <a:r>
              <a:rPr lang="en-US" dirty="0"/>
              <a:t>The ideal agent should inherently understand our database schema without us having to constantly provide context or fine-tune it with every minor change.</a:t>
            </a:r>
          </a:p>
          <a:p>
            <a:endParaRPr lang="en-US" dirty="0"/>
          </a:p>
          <a:p>
            <a:r>
              <a:rPr lang="en-US" dirty="0"/>
              <a:t>This agent would not just be limited to structured databases but should be adept at navigating through diverse data types, be it structured, semi-structured, or unstructured.</a:t>
            </a:r>
          </a:p>
          <a:p>
            <a:endParaRPr lang="en-US" dirty="0"/>
          </a:p>
          <a:p>
            <a:r>
              <a:rPr lang="en-US" dirty="0"/>
              <a:t>It should be scalable, capable of handling vast amounts of data across multiple tables, databases, and even across different systems without getting overwhelmed.</a:t>
            </a:r>
          </a:p>
          <a:p>
            <a:endParaRPr lang="en-US" dirty="0"/>
          </a:p>
          <a:p>
            <a:r>
              <a:rPr lang="en-US" dirty="0"/>
              <a:t>The goal is to have an agent that can seamlessly integrate into our data ecosystem, making data retrieval as simple as having a conversation.</a:t>
            </a:r>
          </a:p>
          <a:p>
            <a:endParaRPr lang="en-US" dirty="0"/>
          </a:p>
          <a:p>
            <a:r>
              <a:rPr lang="en-US" dirty="0"/>
              <a:t>In short, to truly harness the power of our data and make it accessible, we need an agent that is tailored to our unique challenges, one that brings our data lake into the conversation.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1914584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At the heart of the A-RAG system is its unique ability to understand and interpret each dataset in our data lake.</a:t>
            </a:r>
          </a:p>
          <a:p>
            <a:endParaRPr lang="en-US" dirty="0"/>
          </a:p>
          <a:p>
            <a:r>
              <a:rPr lang="en-US" dirty="0"/>
              <a:t>Visualize a flow where the source database feeds into the A-RAG agent. This agent, equipped with its advanced capabilities, dives deep into each table of the database.</a:t>
            </a:r>
          </a:p>
          <a:p>
            <a:endParaRPr lang="en-US" dirty="0"/>
          </a:p>
          <a:p>
            <a:r>
              <a:rPr lang="en-US" dirty="0"/>
              <a:t>The prompt "For every table, tell me the questions it can answer" drives the agent's exploration. It's not just about understanding the data but discerning the kind of questions the data can address.</a:t>
            </a:r>
          </a:p>
          <a:p>
            <a:endParaRPr lang="en-US" dirty="0"/>
          </a:p>
          <a:p>
            <a:r>
              <a:rPr lang="en-US" dirty="0"/>
              <a:t>As the agent processes each table, it generates a series of hypothetical questions that the table can answer. This becomes a knowledge base, a repository of potential questions linked to specific tables.</a:t>
            </a:r>
          </a:p>
          <a:p>
            <a:endParaRPr lang="en-US" dirty="0"/>
          </a:p>
          <a:p>
            <a:r>
              <a:rPr lang="en-US" dirty="0"/>
              <a:t>This knowledge base serves as a bridge between user queries and the relevant datasets. When a user poses a question, the agent consults this knowledge base to determine the best dataset to retrieve the answer from.</a:t>
            </a:r>
          </a:p>
          <a:p>
            <a:endParaRPr lang="en-US" dirty="0"/>
          </a:p>
          <a:p>
            <a:r>
              <a:rPr lang="en-US" dirty="0"/>
              <a:t>By first understanding what each dataset can tell us, the A-RAG agent ensures that every user query is directed to the most relevant source of information, optimizing accuracy and efficiency.</a:t>
            </a:r>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427484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delve deeper into the mechanics of how A-RAG interacts with a specific dataset, in this case, a patient information table.</a:t>
            </a:r>
          </a:p>
          <a:p>
            <a:endParaRPr lang="en-US" dirty="0"/>
          </a:p>
          <a:p>
            <a:r>
              <a:rPr lang="en-US" dirty="0"/>
              <a:t>Visualize the schema of our patient information table. It might contain fields like </a:t>
            </a:r>
            <a:r>
              <a:rPr lang="en-US" dirty="0" err="1"/>
              <a:t>PatientID</a:t>
            </a:r>
            <a:r>
              <a:rPr lang="en-US" dirty="0"/>
              <a:t>, Name, Age, Diagnosis, Treatment, and </a:t>
            </a:r>
            <a:r>
              <a:rPr lang="en-US" dirty="0" err="1"/>
              <a:t>LastVisitDate</a:t>
            </a:r>
            <a:r>
              <a:rPr lang="en-US" dirty="0"/>
              <a:t>.</a:t>
            </a:r>
          </a:p>
          <a:p>
            <a:endParaRPr lang="en-US" dirty="0"/>
          </a:p>
          <a:p>
            <a:r>
              <a:rPr lang="en-US" dirty="0"/>
              <a:t>The A-RAG agent, upon analyzing this schema, starts to generate a series of hypothetical questions. These aren't random questions but are intricately tied to the structure and nature of the data in the table.</a:t>
            </a:r>
          </a:p>
          <a:p>
            <a:endParaRPr lang="en-US" dirty="0"/>
          </a:p>
          <a:p>
            <a:r>
              <a:rPr lang="en-US" dirty="0"/>
              <a:t>For instance, from the Diagnosis and Age fields, A-RAG might generate questions like "How many patients above 60 have been diagnosed with hypertension?" or "What's the average age of patients diagnosed with diabetes?"</a:t>
            </a:r>
          </a:p>
          <a:p>
            <a:endParaRPr lang="en-US" dirty="0"/>
          </a:p>
          <a:p>
            <a:r>
              <a:rPr lang="en-US" dirty="0"/>
              <a:t>From the Treatment and </a:t>
            </a:r>
            <a:r>
              <a:rPr lang="en-US" dirty="0" err="1"/>
              <a:t>LastVisitDate</a:t>
            </a:r>
            <a:r>
              <a:rPr lang="en-US" dirty="0"/>
              <a:t> fields, questions could arise such as "Which patients received physiotherapy in the last month?" or "How many patients were prescribed medication X in the past year?"</a:t>
            </a:r>
          </a:p>
          <a:p>
            <a:endParaRPr lang="en-US" dirty="0"/>
          </a:p>
          <a:p>
            <a:r>
              <a:rPr lang="en-US" dirty="0"/>
              <a:t>These hypothetical questions serve multiple purposes. They not only provide a glimpse into the kind of information the table holds but also set the stage for real user queries. When a user asks a question, the A-RAG agent can match it with these hypothetical questions to pinpoint the right table and retrieve accurate answers.</a:t>
            </a:r>
            <a:br>
              <a:rPr lang="en-US" dirty="0"/>
            </a:br>
            <a:br>
              <a:rPr lang="en-US" dirty="0"/>
            </a:br>
            <a:r>
              <a:rPr lang="en-US" dirty="0"/>
              <a:t>So, as you can see, this agent can understand and interpret schemas, which is key for conversational data access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3722004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At the heart of our A-RAG system lies a simple hypothesis: If a user's query closely resembles a hypothetical question the agent has generated, they are likely pointing to the same dataset.</a:t>
            </a:r>
          </a:p>
          <a:p>
            <a:endParaRPr lang="en-US" dirty="0"/>
          </a:p>
          <a:p>
            <a:r>
              <a:rPr lang="en-US" dirty="0"/>
              <a:t>This principle is grounded in the idea that data inherently has a 'voice' or 'language' of its own. By generating hypothetical questions, we're essentially capturing this voice.</a:t>
            </a:r>
          </a:p>
          <a:p>
            <a:endParaRPr lang="en-US" dirty="0"/>
          </a:p>
          <a:p>
            <a:r>
              <a:rPr lang="en-US" dirty="0"/>
              <a:t>When users pose questions, they're tapping into this same voice, even if they're not directly aware of the dataset's structure or specifics.</a:t>
            </a:r>
          </a:p>
          <a:p>
            <a:endParaRPr lang="en-US" dirty="0"/>
          </a:p>
          <a:p>
            <a:r>
              <a:rPr lang="en-US" dirty="0"/>
              <a:t>The closer the match between the user's query and one of our hypothetical questions, the higher the confidence that we've identified the right dataset to pull answers from.</a:t>
            </a:r>
          </a:p>
          <a:p>
            <a:endParaRPr lang="en-US" dirty="0"/>
          </a:p>
          <a:p>
            <a:r>
              <a:rPr lang="en-US" dirty="0"/>
              <a:t>This approach sidesteps many of the challenges traditional systems face. Instead of relying on explicit schema prompts or constant fine-tuning, we're leveraging the natural language understanding capabilities of the A-RAG to intuitively match questions to datasets.</a:t>
            </a:r>
          </a:p>
          <a:p>
            <a:endParaRPr lang="en-US" dirty="0"/>
          </a:p>
          <a:p>
            <a:r>
              <a:rPr lang="en-US" dirty="0"/>
              <a:t>In essence, we're allowing the data to speak for itself, and our agent acts as an interpreter, bridging the gap between user queries and the vast information stored in our data lake.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35095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The core strength of the A-RAG system lies in its ability to match real-world queries with its bank of hypothetical questions. This matching process is the key to pinpointing the right dataset.</a:t>
            </a:r>
          </a:p>
          <a:p>
            <a:endParaRPr lang="en-US" dirty="0"/>
          </a:p>
          <a:p>
            <a:r>
              <a:rPr lang="en-US" dirty="0"/>
              <a:t>When a user poses a question, the system doesn't start from scratch. Instead, it looks for similarities between the user's question and the hypothetical questions it has already generated.</a:t>
            </a:r>
          </a:p>
          <a:p>
            <a:endParaRPr lang="en-US" dirty="0"/>
          </a:p>
          <a:p>
            <a:r>
              <a:rPr lang="en-US" dirty="0"/>
              <a:t>This is not a mere keyword match. The system delves deeper, understanding the semantics and context of the user's query, ensuring a more nuanced and accurate match.</a:t>
            </a:r>
          </a:p>
          <a:p>
            <a:endParaRPr lang="en-US" dirty="0"/>
          </a:p>
          <a:p>
            <a:r>
              <a:rPr lang="en-US" dirty="0"/>
              <a:t>Once a close match is found, the system doesn't just stop at providing an answer. It identifies the source table from which the hypothetical question was derived, indicating where the most relevant data resides.</a:t>
            </a:r>
          </a:p>
          <a:p>
            <a:endParaRPr lang="en-US" dirty="0"/>
          </a:p>
          <a:p>
            <a:r>
              <a:rPr lang="en-US" dirty="0"/>
              <a:t>This approach bypasses the need for explicit schema knowledge or manual table selection. The system intuitively navigates the data landscape, streamlining the process of data retrieval.</a:t>
            </a:r>
          </a:p>
          <a:p>
            <a:endParaRPr lang="en-US" dirty="0"/>
          </a:p>
          <a:p>
            <a:r>
              <a:rPr lang="en-US" dirty="0"/>
              <a:t>In essence, the A-RAG system transforms the vast and complex data lake into an accessible and user-friendly conversational interface, making data-driven insights more attainable than ever before.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16</a:t>
            </a:fld>
            <a:endParaRPr lang="en-US"/>
          </a:p>
        </p:txBody>
      </p:sp>
    </p:spTree>
    <p:extLst>
      <p:ext uri="{BB962C8B-B14F-4D97-AF65-F5344CB8AC3E}">
        <p14:creationId xmlns:p14="http://schemas.microsoft.com/office/powerpoint/2010/main" val="3580079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The versatility of the A-RAG system is one of its standout features. It's not confined to structured databases; it can seamlessly interact with a myriad of data stores, be it tables, records, documents, or even files.</a:t>
            </a:r>
          </a:p>
          <a:p>
            <a:endParaRPr lang="en-US" dirty="0"/>
          </a:p>
          <a:p>
            <a:r>
              <a:rPr lang="en-US" dirty="0"/>
              <a:t>This adaptability ensures that organizations are not limited by the type or structure of their data. Whether you're dealing with structured SQL tables or unstructured documents, A-RAG can handle it.</a:t>
            </a:r>
          </a:p>
          <a:p>
            <a:endParaRPr lang="en-US" dirty="0"/>
          </a:p>
          <a:p>
            <a:r>
              <a:rPr lang="en-US" dirty="0"/>
              <a:t>Our tests with Amazon Kendra further underscore this capability. Kendra, unlike traditional databases, doesn't rely on a fixed schema. Yet, the A-RAG system was able to effectively interact with it.</a:t>
            </a:r>
          </a:p>
          <a:p>
            <a:endParaRPr lang="en-US" dirty="0"/>
          </a:p>
          <a:p>
            <a:r>
              <a:rPr lang="en-US" dirty="0"/>
              <a:t>By simply retrieving a random sample of records from Kendra, the system could generate hypothetical questions, showcasing its ability to adapt to different data landscapes.</a:t>
            </a:r>
          </a:p>
          <a:p>
            <a:endParaRPr lang="en-US" dirty="0"/>
          </a:p>
          <a:p>
            <a:r>
              <a:rPr lang="en-US" dirty="0"/>
              <a:t>This means businesses can now have a unified conversational interface for their entire data ecosystem, irrespective of the diversity or complexity of their data sources.</a:t>
            </a:r>
          </a:p>
          <a:p>
            <a:endParaRPr lang="en-US" dirty="0"/>
          </a:p>
          <a:p>
            <a:r>
              <a:rPr lang="en-US" dirty="0"/>
              <a:t>In essence, A-RAG bridges the gap between varied data sources and user queries, ensuring that valuable insights are always within reach, regardless of where the data resides.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a:p>
        </p:txBody>
      </p:sp>
    </p:spTree>
    <p:extLst>
      <p:ext uri="{BB962C8B-B14F-4D97-AF65-F5344CB8AC3E}">
        <p14:creationId xmlns:p14="http://schemas.microsoft.com/office/powerpoint/2010/main" val="226678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Traditional methods and off-the-shelf LLMs, while powerful, have shown limitations when it comes to understanding and interacting with our specific data landscapes.</a:t>
            </a:r>
          </a:p>
          <a:p>
            <a:endParaRPr lang="en-US" dirty="0"/>
          </a:p>
          <a:p>
            <a:r>
              <a:rPr lang="en-US" dirty="0"/>
              <a:t>The ideal agent should inherently understand our database schema without us having to constantly provide context or fine-tune it with every minor change.</a:t>
            </a:r>
          </a:p>
          <a:p>
            <a:endParaRPr lang="en-US" dirty="0"/>
          </a:p>
          <a:p>
            <a:r>
              <a:rPr lang="en-US" dirty="0"/>
              <a:t>This agent would not just be limited to structured databases but should be adept at navigating through diverse data types, be it structured, semi-structured, or unstructured.</a:t>
            </a:r>
          </a:p>
          <a:p>
            <a:endParaRPr lang="en-US" dirty="0"/>
          </a:p>
          <a:p>
            <a:r>
              <a:rPr lang="en-US" dirty="0"/>
              <a:t>It should be scalable, capable of handling vast amounts of data across multiple tables, databases, and even across different systems without getting overwhelmed.</a:t>
            </a:r>
          </a:p>
          <a:p>
            <a:endParaRPr lang="en-US" dirty="0"/>
          </a:p>
          <a:p>
            <a:r>
              <a:rPr lang="en-US" dirty="0"/>
              <a:t>The goal is to have an agent that can seamlessly integrate into our data ecosystem, making data retrieval as simple as having a conversation.</a:t>
            </a:r>
          </a:p>
          <a:p>
            <a:endParaRPr lang="en-US" dirty="0"/>
          </a:p>
          <a:p>
            <a:r>
              <a:rPr lang="en-US" dirty="0"/>
              <a:t>In short, to truly harness the power of our data and make it accessible, we need an agent that is tailored to our unique challenges, one that brings our data lake into the conversation.</a:t>
            </a:r>
          </a:p>
        </p:txBody>
      </p:sp>
      <p:sp>
        <p:nvSpPr>
          <p:cNvPr id="4" name="Slide Number Placeholder 3"/>
          <p:cNvSpPr>
            <a:spLocks noGrp="1"/>
          </p:cNvSpPr>
          <p:nvPr>
            <p:ph type="sldNum" sz="quarter" idx="5"/>
          </p:nvPr>
        </p:nvSpPr>
        <p:spPr/>
        <p:txBody>
          <a:bodyPr/>
          <a:lstStyle/>
          <a:p>
            <a:fld id="{A3D89E5F-BEEF-42A1-A57B-E5A736D51194}" type="slidenum">
              <a:rPr lang="en-US" smtClean="0"/>
              <a:pPr/>
              <a:t>18</a:t>
            </a:fld>
            <a:endParaRPr lang="en-US"/>
          </a:p>
        </p:txBody>
      </p:sp>
    </p:spTree>
    <p:extLst>
      <p:ext uri="{BB962C8B-B14F-4D97-AF65-F5344CB8AC3E}">
        <p14:creationId xmlns:p14="http://schemas.microsoft.com/office/powerpoint/2010/main" val="938661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a:p>
        </p:txBody>
      </p:sp>
    </p:spTree>
    <p:extLst>
      <p:ext uri="{BB962C8B-B14F-4D97-AF65-F5344CB8AC3E}">
        <p14:creationId xmlns:p14="http://schemas.microsoft.com/office/powerpoint/2010/main" val="174995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21</a:t>
            </a:fld>
            <a:endParaRPr lang="en-US"/>
          </a:p>
        </p:txBody>
      </p:sp>
    </p:spTree>
    <p:extLst>
      <p:ext uri="{BB962C8B-B14F-4D97-AF65-F5344CB8AC3E}">
        <p14:creationId xmlns:p14="http://schemas.microsoft.com/office/powerpoint/2010/main" val="2123183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AWS offers a robust ecosystem for data storage and management. Our architecture leverages these services to ensure efficient data retrieval and processing, making the most of AWS's scalability and reliability.</a:t>
            </a:r>
          </a:p>
          <a:p>
            <a:endParaRPr lang="en-US" dirty="0"/>
          </a:p>
          <a:p>
            <a:r>
              <a:rPr lang="en-US" dirty="0"/>
              <a:t>At the heart of this setup is the A-RAG agent, which interfaces with diverse data sources within the data lake. Whether it's structured data in Amazon RDS, unstructured data in S3 buckets, or even streaming data from Kinesis, the agent is equipped to handle it.</a:t>
            </a:r>
          </a:p>
        </p:txBody>
      </p:sp>
      <p:sp>
        <p:nvSpPr>
          <p:cNvPr id="4" name="Slide Number Placeholder 3"/>
          <p:cNvSpPr>
            <a:spLocks noGrp="1"/>
          </p:cNvSpPr>
          <p:nvPr>
            <p:ph type="sldNum" sz="quarter" idx="5"/>
          </p:nvPr>
        </p:nvSpPr>
        <p:spPr/>
        <p:txBody>
          <a:bodyPr/>
          <a:lstStyle/>
          <a:p>
            <a:fld id="{A3D89E5F-BEEF-42A1-A57B-E5A736D51194}" type="slidenum">
              <a:rPr lang="en-US" smtClean="0"/>
              <a:pPr/>
              <a:t>22</a:t>
            </a:fld>
            <a:endParaRPr lang="en-US"/>
          </a:p>
        </p:txBody>
      </p:sp>
    </p:spTree>
    <p:extLst>
      <p:ext uri="{BB962C8B-B14F-4D97-AF65-F5344CB8AC3E}">
        <p14:creationId xmlns:p14="http://schemas.microsoft.com/office/powerpoint/2010/main" val="239344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a:p>
            <a:r>
              <a:rPr lang="en-US" dirty="0"/>
              <a:t>- Data often resides in intricate databases with multiple tables, relationships, and hierarchies, making it challenging to navigate without specialized knowledge.</a:t>
            </a:r>
          </a:p>
          <a:p>
            <a:r>
              <a:rPr lang="en-US" dirty="0"/>
              <a:t>  </a:t>
            </a:r>
          </a:p>
          <a:p>
            <a:r>
              <a:rPr lang="en-US" dirty="0"/>
              <a:t>- Our data can come in various formats, from structured databases to unstructured documents, and each format requires its own approach to access and interpret.</a:t>
            </a:r>
          </a:p>
          <a:p>
            <a:endParaRPr lang="en-US" dirty="0"/>
          </a:p>
          <a:p>
            <a:r>
              <a:rPr lang="en-US" dirty="0"/>
              <a:t>- </a:t>
            </a:r>
            <a:r>
              <a:rPr lang="en-US" dirty="0" err="1"/>
              <a:t>Traditionallly</a:t>
            </a:r>
            <a:r>
              <a:rPr lang="en-US" dirty="0"/>
              <a:t>, methods like SQL, require precise syntax and a deep understanding of the database schema, making it less intuitive for casual users.</a:t>
            </a:r>
          </a:p>
          <a:p>
            <a:endParaRPr lang="en-US" dirty="0"/>
          </a:p>
          <a:p>
            <a:r>
              <a:rPr lang="en-US" dirty="0"/>
              <a:t>- Natural language processing tools like chatbots might not always grasp the context or nuances of our specific data, leading to inaccurate or irrelevant results.</a:t>
            </a:r>
          </a:p>
          <a:p>
            <a:endParaRPr lang="en-US" dirty="0"/>
          </a:p>
          <a:p>
            <a:r>
              <a:rPr lang="en-US" dirty="0"/>
              <a:t>- As data grows and evolves, keeping track of changes and updates bin </a:t>
            </a:r>
            <a:r>
              <a:rPr lang="en-US" dirty="0" err="1"/>
              <a:t>yoru</a:t>
            </a:r>
            <a:r>
              <a:rPr lang="en-US" dirty="0"/>
              <a:t> chatbot </a:t>
            </a:r>
            <a:r>
              <a:rPr lang="en-US" dirty="0" err="1"/>
              <a:t>ecomes</a:t>
            </a:r>
            <a:r>
              <a:rPr lang="en-US" dirty="0"/>
              <a:t> a monumental task, affecting the accuracy and relevance of results.</a:t>
            </a:r>
          </a:p>
          <a:p>
            <a:br>
              <a:rPr lang="en-US" dirty="0"/>
            </a:br>
            <a:br>
              <a:rPr lang="en-US" dirty="0"/>
            </a:br>
            <a:br>
              <a:rPr lang="en-US" dirty="0"/>
            </a:br>
            <a:r>
              <a:rPr lang="en-US" dirty="0"/>
              <a:t>Source: https://</a:t>
            </a:r>
            <a:r>
              <a:rPr lang="en-US" dirty="0" err="1"/>
              <a:t>aws.amazon.com</a:t>
            </a:r>
            <a:r>
              <a:rPr lang="en-US" dirty="0"/>
              <a:t>/blogs/architecture/optimize-your-modern-data-architecture-for-sustainability-part-1-data-ingestion-and-data-lake/</a:t>
            </a:r>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3376121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Online advertising is a dynamic and data-rich industry. Every click, impression, and conversion generates data, making it an ideal environment to showcase the agent's prowess.</a:t>
            </a:r>
          </a:p>
          <a:p>
            <a:endParaRPr lang="en-US" dirty="0"/>
          </a:p>
          <a:p>
            <a:r>
              <a:rPr lang="en-US" dirty="0"/>
              <a:t>In this demo, we'll be querying data that spans various aspects of online advertising: from ad performance metrics to user demographics and click-through rates.</a:t>
            </a:r>
          </a:p>
          <a:p>
            <a:endParaRPr lang="en-US" dirty="0"/>
          </a:p>
          <a:p>
            <a:r>
              <a:rPr lang="en-US" dirty="0"/>
              <a:t>The objective here is not just to retrieve data, but to do so in a conversational manner. We aim to demonstrate how seamlessly the agent can understand and respond to user queries, even in such a complex domain.</a:t>
            </a:r>
          </a:p>
          <a:p>
            <a:endParaRPr lang="en-US" dirty="0"/>
          </a:p>
          <a:p>
            <a:r>
              <a:rPr lang="en-US" dirty="0"/>
              <a:t>As we navigate through the demo, pay attention to how the agent leverages the hypothetical questions it has generated. This is the crux of the A-RAG methodology, and it's what enables the agent to pinpoint the right data sources.</a:t>
            </a:r>
          </a:p>
          <a:p>
            <a:endParaRPr lang="en-US" dirty="0"/>
          </a:p>
          <a:p>
            <a:r>
              <a:rPr lang="en-US"/>
              <a:t>By the end of this demonstration, you'll have a clear understanding of how transformative the A-RAG agent can be, turning vast data lakes into accessible, conversational reservoirs of insights.</a:t>
            </a:r>
          </a:p>
        </p:txBody>
      </p:sp>
      <p:sp>
        <p:nvSpPr>
          <p:cNvPr id="4" name="Slide Number Placeholder 3"/>
          <p:cNvSpPr>
            <a:spLocks noGrp="1"/>
          </p:cNvSpPr>
          <p:nvPr>
            <p:ph type="sldNum" sz="quarter" idx="5"/>
          </p:nvPr>
        </p:nvSpPr>
        <p:spPr/>
        <p:txBody>
          <a:bodyPr/>
          <a:lstStyle/>
          <a:p>
            <a:fld id="{A3D89E5F-BEEF-42A1-A57B-E5A736D51194}" type="slidenum">
              <a:rPr lang="en-US" smtClean="0"/>
              <a:pPr/>
              <a:t>23</a:t>
            </a:fld>
            <a:endParaRPr lang="en-US"/>
          </a:p>
        </p:txBody>
      </p:sp>
    </p:spTree>
    <p:extLst>
      <p:ext uri="{BB962C8B-B14F-4D97-AF65-F5344CB8AC3E}">
        <p14:creationId xmlns:p14="http://schemas.microsoft.com/office/powerpoint/2010/main" val="616667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Online advertising is a dynamic and data-rich industry. Every click, impression, and conversion generates data, making it an ideal environment to showcase the agent's prowess.</a:t>
            </a:r>
          </a:p>
          <a:p>
            <a:endParaRPr lang="en-US" dirty="0"/>
          </a:p>
          <a:p>
            <a:r>
              <a:rPr lang="en-US" dirty="0"/>
              <a:t>In this demo, we'll be querying data that spans various aspects of online advertising: from ad performance metrics to user demographics and click-through rates.</a:t>
            </a:r>
          </a:p>
          <a:p>
            <a:endParaRPr lang="en-US" dirty="0"/>
          </a:p>
          <a:p>
            <a:r>
              <a:rPr lang="en-US" dirty="0"/>
              <a:t>The objective here is not just to retrieve data, but to do so in a conversational manner. We aim to demonstrate how seamlessly the agent can understand and respond to user queries, even in such a complex domain.</a:t>
            </a:r>
          </a:p>
          <a:p>
            <a:endParaRPr lang="en-US" dirty="0"/>
          </a:p>
          <a:p>
            <a:r>
              <a:rPr lang="en-US" dirty="0"/>
              <a:t>As we navigate through the demo, pay attention to how the agent leverages the hypothetical questions it has generated. This is the crux of the A-RAG methodology, and it's what enables the agent to pinpoint the right data sources.</a:t>
            </a:r>
          </a:p>
          <a:p>
            <a:endParaRPr lang="en-US" dirty="0"/>
          </a:p>
          <a:p>
            <a:r>
              <a:rPr lang="en-US"/>
              <a:t>By the end of this demonstration, you'll have a clear understanding of how transformative the A-RAG agent can be, turning vast data lakes into accessible, conversational reservoirs of insights.</a:t>
            </a:r>
          </a:p>
        </p:txBody>
      </p:sp>
      <p:sp>
        <p:nvSpPr>
          <p:cNvPr id="4" name="Slide Number Placeholder 3"/>
          <p:cNvSpPr>
            <a:spLocks noGrp="1"/>
          </p:cNvSpPr>
          <p:nvPr>
            <p:ph type="sldNum" sz="quarter" idx="5"/>
          </p:nvPr>
        </p:nvSpPr>
        <p:spPr/>
        <p:txBody>
          <a:bodyPr/>
          <a:lstStyle/>
          <a:p>
            <a:fld id="{A3D89E5F-BEEF-42A1-A57B-E5A736D51194}" type="slidenum">
              <a:rPr lang="en-US" smtClean="0"/>
              <a:pPr/>
              <a:t>24</a:t>
            </a:fld>
            <a:endParaRPr lang="en-US"/>
          </a:p>
        </p:txBody>
      </p:sp>
    </p:spTree>
    <p:extLst>
      <p:ext uri="{BB962C8B-B14F-4D97-AF65-F5344CB8AC3E}">
        <p14:creationId xmlns:p14="http://schemas.microsoft.com/office/powerpoint/2010/main" val="836457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a:p>
            <a:r>
              <a:rPr lang="en-US" dirty="0"/>
              <a:t>- Imagine a chatbot that sits atop our vast data lake, ready to fetch information at a moment's notice.</a:t>
            </a:r>
          </a:p>
          <a:p>
            <a:endParaRPr lang="en-US" dirty="0"/>
          </a:p>
          <a:p>
            <a:r>
              <a:rPr lang="en-US" dirty="0"/>
              <a:t>- This chatbot uses Retrieval-Augmented Generation (RAG), a method that combines the power of large language models with the precision of database retrieval.</a:t>
            </a:r>
          </a:p>
          <a:p>
            <a:endParaRPr lang="en-US" dirty="0"/>
          </a:p>
          <a:p>
            <a:r>
              <a:rPr lang="en-US" dirty="0"/>
              <a:t>- Instead of sifting through data manually or writing complex queries, you'd simply ask the chatbot a question in natural language.</a:t>
            </a:r>
          </a:p>
          <a:p>
            <a:endParaRPr lang="en-US" dirty="0"/>
          </a:p>
          <a:p>
            <a:r>
              <a:rPr lang="en-US" dirty="0"/>
              <a:t>- The RAG mechanism would first identify relevant data snippets or records from the data lake and then use those to generate a coherent, contextually accurate response.</a:t>
            </a:r>
          </a:p>
          <a:p>
            <a:endParaRPr lang="en-US" dirty="0"/>
          </a:p>
          <a:p>
            <a:r>
              <a:rPr lang="en-US" dirty="0"/>
              <a:t>- Such a system would democratize data access, allowing even those without technical expertise to pull insights from our data repositories.</a:t>
            </a:r>
          </a:p>
          <a:p>
            <a:endParaRPr lang="en-US" dirty="0"/>
          </a:p>
          <a:p>
            <a:r>
              <a:rPr lang="en-US" dirty="0"/>
              <a:t>- However, while the idea sounds promising, implementing it comes with challenges, especially when dealing with diverse, ever-evolving data landscapes.</a:t>
            </a:r>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1899180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Imagine walking into a vast library without a catalog and asking a librarian for a specific book. That's the challenge we're presenting to our AI agent.</a:t>
            </a:r>
          </a:p>
          <a:p>
            <a:endParaRPr lang="en-US" dirty="0"/>
          </a:p>
          <a:p>
            <a:r>
              <a:rPr lang="en-US" dirty="0"/>
              <a:t>We want to inquire about the number of employees, a seemingly simple question. But without context, the AI is somewhat in the dark.</a:t>
            </a:r>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30569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assume that this is the read structure of our database table</a:t>
            </a:r>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793329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err="1"/>
              <a:t>Gwnerative</a:t>
            </a:r>
            <a:r>
              <a:rPr lang="en-US" dirty="0"/>
              <a:t> AI models, when posed with such a query, might guess or "hallucinate" an answer based on their training data, which might not be accurate or relevant to our specific database.</a:t>
            </a:r>
          </a:p>
          <a:p>
            <a:endParaRPr lang="en-US" dirty="0"/>
          </a:p>
          <a:p>
            <a:r>
              <a:rPr lang="en-US" dirty="0"/>
              <a:t>The absence of any context about the database structure means the AI doesn't know where to look, what tables to query, or what relationships to consider.</a:t>
            </a:r>
          </a:p>
          <a:p>
            <a:endParaRPr lang="en-US" dirty="0"/>
          </a:p>
          <a:p>
            <a:r>
              <a:rPr lang="en-US" dirty="0"/>
              <a:t>This experiment highlights the importance of context and structure when querying vast data repositories. Without it, even the most advanced AI can struggle to provide accurate, meaningful answers.</a:t>
            </a:r>
          </a:p>
          <a:p>
            <a:endParaRPr lang="en-US" dirty="0"/>
          </a:p>
          <a:p>
            <a:r>
              <a:rPr lang="en-US" dirty="0"/>
              <a:t>Now lets explore how we can equip our AI with the tools and knowledge it needs to navigate our database effectively and provide precise answers.</a:t>
            </a:r>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232006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a:p>
            <a:r>
              <a:rPr lang="en-US" dirty="0"/>
              <a:t>- Think of our earlier library analogy. Now, we're giving the librarian a catalog, a tool to guide them to the right bookshelf and section.</a:t>
            </a:r>
          </a:p>
          <a:p>
            <a:endParaRPr lang="en-US" dirty="0"/>
          </a:p>
          <a:p>
            <a:r>
              <a:rPr lang="en-US" dirty="0"/>
              <a:t>- By providing the AI agent with context about our database schema, we're essentially giving it a roadmap to navigate the vast data landscape.</a:t>
            </a:r>
          </a:p>
          <a:p>
            <a:endParaRPr lang="en-US" dirty="0"/>
          </a:p>
          <a:p>
            <a:r>
              <a:rPr lang="en-US" dirty="0"/>
              <a:t>- This context includes information about tables, relationships, and the nature of the data stored. It's like telling the AI where to look and what to consider.</a:t>
            </a:r>
          </a:p>
          <a:p>
            <a:endParaRPr lang="en-US" dirty="0"/>
          </a:p>
          <a:p>
            <a:r>
              <a:rPr lang="en-US" dirty="0"/>
              <a:t>- With this added knowledge, the AI can make more informed decisions, reducing the chances of "hallucinating" or making educated guesses.</a:t>
            </a:r>
          </a:p>
          <a:p>
            <a:endParaRPr lang="en-US" dirty="0"/>
          </a:p>
          <a:p>
            <a:r>
              <a:rPr lang="en-US" dirty="0"/>
              <a:t>- We anticipate that this context will significantly improve the accuracy of the AI's responses. It's the difference between searching in the dark and searching with a flashlight.</a:t>
            </a:r>
          </a:p>
          <a:p>
            <a:endParaRPr lang="en-US" dirty="0"/>
          </a:p>
          <a:p>
            <a:r>
              <a:rPr lang="en-US" dirty="0"/>
              <a:t>- The initial results are promising when we provide the AI with schema context. But this method has its limitations, especially in dynamic and vast data environments.</a:t>
            </a:r>
          </a:p>
          <a:p>
            <a:endParaRPr lang="en-US" dirty="0"/>
          </a:p>
          <a:p>
            <a:r>
              <a:rPr lang="en-US" dirty="0"/>
              <a:t>Databases in real-world scenarios are not static. They evolve, expand, and change. If our database is always changing, how often would we need to update the AI's context?</a:t>
            </a:r>
          </a:p>
          <a:p>
            <a:endParaRPr lang="en-US" dirty="0"/>
          </a:p>
          <a:p>
            <a:r>
              <a:rPr lang="en-US" dirty="0"/>
              <a:t>Imagine the complexity when dealing with large-scale databases. If we have 1,000 tables, providing the entire schema as context becomes impractical and overwhelming for the AI.</a:t>
            </a:r>
          </a:p>
          <a:p>
            <a:endParaRPr lang="en-US" dirty="0"/>
          </a:p>
          <a:p>
            <a:r>
              <a:rPr lang="en-US" dirty="0"/>
              <a:t>And then there's the challenge of data lakes. With potentially hundreds of databases, each with its own unique schema, the task becomes even more daunting.</a:t>
            </a:r>
          </a:p>
          <a:p>
            <a:endParaRPr lang="en-US" dirty="0"/>
          </a:p>
          <a:p>
            <a:r>
              <a:rPr lang="en-US" dirty="0"/>
              <a:t>Relying solely on schema context is not scalable or efficient. We need a solution that can adapt to these challenges, ensuring accurate and timely responses regardless of the size or complexity of our data landscape.</a:t>
            </a:r>
          </a:p>
          <a:p>
            <a:endParaRPr lang="en-US" dirty="0"/>
          </a:p>
          <a:p>
            <a:r>
              <a:rPr lang="en-US" dirty="0"/>
              <a:t>What else can we do here?</a:t>
            </a:r>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3500033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Fine-tuning is a common approach to adapt language models to specific tasks. By training the model on a subset of relevant data, we aim to improve its performance on specific queries.</a:t>
            </a:r>
          </a:p>
          <a:p>
            <a:endParaRPr lang="en-US" dirty="0"/>
          </a:p>
          <a:p>
            <a:r>
              <a:rPr lang="en-US" dirty="0"/>
              <a:t>In our case, we tried fine-tuning the model to act as a 'database catalog', hoping it would better understand and navigate our database schema.</a:t>
            </a:r>
          </a:p>
          <a:p>
            <a:endParaRPr lang="en-US" dirty="0"/>
          </a:p>
          <a:p>
            <a:r>
              <a:rPr lang="en-US" dirty="0"/>
              <a:t>While the initial results might seem promising, there are inherent challenges with this approach. Using a language model as a database catalog is like asking it to remember every detail about our data structure.</a:t>
            </a:r>
          </a:p>
          <a:p>
            <a:endParaRPr lang="en-US" dirty="0"/>
          </a:p>
          <a:p>
            <a:r>
              <a:rPr lang="en-US" dirty="0"/>
              <a:t>As we scale up, the model's reliability starts to wane. Remembering intricate details of vast and complex databases is not what these models were primarily designed for.</a:t>
            </a:r>
          </a:p>
          <a:p>
            <a:endParaRPr lang="en-US" dirty="0"/>
          </a:p>
          <a:p>
            <a:r>
              <a:rPr lang="en-US" dirty="0"/>
              <a:t>Research and practical implementations have shown that this method becomes increasingly unreliable as the size and complexity of our data grow.</a:t>
            </a:r>
          </a:p>
          <a:p>
            <a:endParaRPr lang="en-US" dirty="0"/>
          </a:p>
          <a:p>
            <a:r>
              <a:rPr lang="en-US" dirty="0"/>
              <a:t>While fine-tuning offers a potential solution, it's clear that relying on it alone, especially in large-scale environments, is not the most efficient or reliable approach. We need to consider alternative strategies to truly harness the capabilities of conversational AI for our data lake.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2706430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Schema Hallucination: When we ask a question to an off-the-shelf LLM, it doesn't have prior knowledge of our specific database schema. This means it might "hallucinate" or guess table names or structures, leading to inaccurate or irrelevant answers.</a:t>
            </a:r>
          </a:p>
          <a:p>
            <a:endParaRPr lang="en-US" dirty="0"/>
          </a:p>
          <a:p>
            <a:r>
              <a:rPr lang="en-US" dirty="0"/>
              <a:t>Limited Context: One way to guide the LLM is by providing it with context, like the schema of our database. However, this is only practical for a few tables. If we have hundreds or thousands of tables, it's impossible to provide all that context in a single prompt.</a:t>
            </a:r>
          </a:p>
          <a:p>
            <a:endParaRPr lang="en-US" dirty="0"/>
          </a:p>
          <a:p>
            <a:r>
              <a:rPr lang="en-US" dirty="0"/>
              <a:t>Constant Fine-Tuning: If we decide to fine-tune the LLM on our database schema, we face another challenge. Every time there's a change to a table, or a new table is added, we'd need to re-train the model. This is not only time-consuming but also resource-intensive.</a:t>
            </a:r>
          </a:p>
          <a:p>
            <a:endParaRPr lang="en-US" dirty="0"/>
          </a:p>
          <a:p>
            <a:r>
              <a:rPr lang="en-US" dirty="0"/>
              <a:t>Beyond Databases: Our data landscape is vast. While structured databases are a significant part of it, we also have unstructured data, semi-structured data, and data in various formats and systems. Addressing the challenge of conversing with this diverse data landscape requires a more holistic approach than what traditional methods offer.</a:t>
            </a:r>
          </a:p>
          <a:p>
            <a:endParaRPr lang="en-US" dirty="0"/>
          </a:p>
          <a:p>
            <a:r>
              <a:rPr lang="en-US" dirty="0"/>
              <a:t>In essence, while LLMs are powerful, making them effectively "converse" with our data requires more than just out-of-the-box solutions or simple tweaks. We need a strategy that understands and addresses these core challenges.</a:t>
            </a:r>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3737104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1 - gradi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3C42571-C3C7-BB4F-8DBE-9009660F6A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5" y="0"/>
            <a:ext cx="12198096" cy="6864207"/>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4" name="Text Placeholder 7">
            <a:extLst>
              <a:ext uri="{FF2B5EF4-FFF2-40B4-BE49-F238E27FC236}">
                <a16:creationId xmlns:a16="http://schemas.microsoft.com/office/drawing/2014/main" id="{70E6ED02-EE6E-635B-0C67-2C5E3773AA02}"/>
              </a:ext>
            </a:extLst>
          </p:cNvPr>
          <p:cNvSpPr>
            <a:spLocks noGrp="1"/>
          </p:cNvSpPr>
          <p:nvPr>
            <p:ph type="body" sz="quarter" idx="10" hasCustomPrompt="1"/>
          </p:nvPr>
        </p:nvSpPr>
        <p:spPr>
          <a:xfrm>
            <a:off x="609598" y="1729418"/>
            <a:ext cx="5920411"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userDrawn="1">
          <p15:clr>
            <a:srgbClr val="FBAE40"/>
          </p15:clr>
        </p15:guide>
        <p15:guide id="3" orient="horz" pos="2736" userDrawn="1">
          <p15:clr>
            <a:srgbClr val="FBAE40"/>
          </p15:clr>
        </p15:guide>
        <p15:guide id="4" orient="horz" pos="1272" userDrawn="1">
          <p15:clr>
            <a:srgbClr val="FBAE40"/>
          </p15:clr>
        </p15:guide>
        <p15:guide id="5" orient="horz" pos="172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h">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BA8FA-1DDD-F8BE-38DD-420B3FF2963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1" name="Text Placeholder 7">
            <a:extLst>
              <a:ext uri="{FF2B5EF4-FFF2-40B4-BE49-F238E27FC236}">
                <a16:creationId xmlns:a16="http://schemas.microsoft.com/office/drawing/2014/main" id="{53A0A336-7F82-18AB-F951-1CA3F4396F15}"/>
              </a:ext>
            </a:extLst>
          </p:cNvPr>
          <p:cNvSpPr>
            <a:spLocks noGrp="1"/>
          </p:cNvSpPr>
          <p:nvPr>
            <p:ph type="body" sz="quarter" idx="10" hasCustomPrompt="1"/>
          </p:nvPr>
        </p:nvSpPr>
        <p:spPr>
          <a:xfrm>
            <a:off x="609598" y="1729418"/>
            <a:ext cx="635316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F530141D-1716-8772-4FBD-0591A9B0856E}"/>
              </a:ext>
            </a:extLst>
          </p:cNvPr>
          <p:cNvSpPr>
            <a:spLocks noGrp="1"/>
          </p:cNvSpPr>
          <p:nvPr>
            <p:ph type="ctrTitle" hasCustomPrompt="1"/>
          </p:nvPr>
        </p:nvSpPr>
        <p:spPr>
          <a:xfrm>
            <a:off x="609598" y="2126159"/>
            <a:ext cx="6337467"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A23947B2-F125-5BD0-E29F-192A2540439E}"/>
              </a:ext>
            </a:extLst>
          </p:cNvPr>
          <p:cNvSpPr>
            <a:spLocks noGrp="1"/>
          </p:cNvSpPr>
          <p:nvPr>
            <p:ph type="subTitle" idx="1" hasCustomPrompt="1"/>
          </p:nvPr>
        </p:nvSpPr>
        <p:spPr>
          <a:xfrm>
            <a:off x="609598" y="2906719"/>
            <a:ext cx="63374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01601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244FF-AEB3-7746-A476-22D4D31681D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1" name="Text Placeholder 7">
            <a:extLst>
              <a:ext uri="{FF2B5EF4-FFF2-40B4-BE49-F238E27FC236}">
                <a16:creationId xmlns:a16="http://schemas.microsoft.com/office/drawing/2014/main" id="{79C0F65C-0207-5277-70D2-B3FF6265C0A2}"/>
              </a:ext>
            </a:extLst>
          </p:cNvPr>
          <p:cNvSpPr>
            <a:spLocks noGrp="1"/>
          </p:cNvSpPr>
          <p:nvPr>
            <p:ph type="body" sz="quarter" idx="10" hasCustomPrompt="1"/>
          </p:nvPr>
        </p:nvSpPr>
        <p:spPr>
          <a:xfrm>
            <a:off x="609598" y="1729418"/>
            <a:ext cx="635316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30D99941-30E1-F4B8-528D-F9E88C5398A0}"/>
              </a:ext>
            </a:extLst>
          </p:cNvPr>
          <p:cNvSpPr>
            <a:spLocks noGrp="1"/>
          </p:cNvSpPr>
          <p:nvPr>
            <p:ph type="ctrTitle" hasCustomPrompt="1"/>
          </p:nvPr>
        </p:nvSpPr>
        <p:spPr>
          <a:xfrm>
            <a:off x="609598" y="2126159"/>
            <a:ext cx="6337467"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C79B4E2E-7E76-FBD4-6CF5-43AE0378F47C}"/>
              </a:ext>
            </a:extLst>
          </p:cNvPr>
          <p:cNvSpPr>
            <a:spLocks noGrp="1"/>
          </p:cNvSpPr>
          <p:nvPr>
            <p:ph type="subTitle" idx="1" hasCustomPrompt="1"/>
          </p:nvPr>
        </p:nvSpPr>
        <p:spPr>
          <a:xfrm>
            <a:off x="609598" y="2906719"/>
            <a:ext cx="63374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83207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284656-3D7A-D93F-5279-2648F3124BF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1" name="Text Placeholder 7">
            <a:extLst>
              <a:ext uri="{FF2B5EF4-FFF2-40B4-BE49-F238E27FC236}">
                <a16:creationId xmlns:a16="http://schemas.microsoft.com/office/drawing/2014/main" id="{C8E7B581-8888-FCF4-F40A-8BA28C3D9A90}"/>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E947242D-972F-4309-7F83-5050A313D592}"/>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F9DF7D4D-BAD2-3932-84C6-F6589DD014F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31364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4F378-10ED-B568-A9ED-561B9CA4701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1" name="Text Placeholder 7">
            <a:extLst>
              <a:ext uri="{FF2B5EF4-FFF2-40B4-BE49-F238E27FC236}">
                <a16:creationId xmlns:a16="http://schemas.microsoft.com/office/drawing/2014/main" id="{C8E7B581-8888-FCF4-F40A-8BA28C3D9A90}"/>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E947242D-972F-4309-7F83-5050A313D592}"/>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F9DF7D4D-BAD2-3932-84C6-F6589DD014F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89803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704F0-AF1C-C83A-9643-B6E8BD2E59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1"/>
            <a:ext cx="12198096" cy="6865004"/>
          </a:xfrm>
          <a:prstGeom prst="rect">
            <a:avLst/>
          </a:prstGeom>
        </p:spPr>
      </p:pic>
      <p:sp>
        <p:nvSpPr>
          <p:cNvPr id="11" name="Text Placeholder 7">
            <a:extLst>
              <a:ext uri="{FF2B5EF4-FFF2-40B4-BE49-F238E27FC236}">
                <a16:creationId xmlns:a16="http://schemas.microsoft.com/office/drawing/2014/main" id="{C8E7B581-8888-FCF4-F40A-8BA28C3D9A90}"/>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E947242D-972F-4309-7F83-5050A313D592}"/>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F9DF7D4D-BAD2-3932-84C6-F6589DD014F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2319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2806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Color set 1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DB2D0-5F77-04C0-2EEB-C0A3EBDE644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5" name="Title 1">
            <a:extLst>
              <a:ext uri="{FF2B5EF4-FFF2-40B4-BE49-F238E27FC236}">
                <a16:creationId xmlns:a16="http://schemas.microsoft.com/office/drawing/2014/main" id="{73AA5AEB-AB1B-E83C-5690-CE1684A19179}"/>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Color set 1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6E677-D1C5-41E6-B3CE-AC80B7D7D6D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8096" cy="6865005"/>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C70A3D7A-D432-439A-B35E-CF2544E63FBD}"/>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D46607AE-C838-AC88-AF22-AEA9D1B0936D}"/>
              </a:ext>
            </a:extLst>
          </p:cNvPr>
          <p:cNvSpPr>
            <a:spLocks noGrp="1"/>
          </p:cNvSpPr>
          <p:nvPr>
            <p:ph type="title" hasCustomPrompt="1"/>
          </p:nvPr>
        </p:nvSpPr>
        <p:spPr>
          <a:xfrm>
            <a:off x="609600" y="914401"/>
            <a:ext cx="7262191"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164723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1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C59D3C-F265-A7AD-B75C-9AB19FCED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5" name="TextBox 4">
            <a:extLst>
              <a:ext uri="{FF2B5EF4-FFF2-40B4-BE49-F238E27FC236}">
                <a16:creationId xmlns:a16="http://schemas.microsoft.com/office/drawing/2014/main" id="{A3C4862A-6AB7-E467-D991-630FEA6FDD67}"/>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6" name="Text Placeholder 7">
            <a:extLst>
              <a:ext uri="{FF2B5EF4-FFF2-40B4-BE49-F238E27FC236}">
                <a16:creationId xmlns:a16="http://schemas.microsoft.com/office/drawing/2014/main" id="{9C482052-74E8-7CD7-F0F0-949A75818DE5}"/>
              </a:ext>
            </a:extLst>
          </p:cNvPr>
          <p:cNvSpPr>
            <a:spLocks noGrp="1"/>
          </p:cNvSpPr>
          <p:nvPr>
            <p:ph type="body" sz="quarter" idx="10" hasCustomPrompt="1"/>
          </p:nvPr>
        </p:nvSpPr>
        <p:spPr>
          <a:xfrm>
            <a:off x="609599" y="1729418"/>
            <a:ext cx="5582480"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399319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00E64-3299-BF8F-E232-ACAC613B2D3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1"/>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0C3F2AF0-00FC-4762-AB95-0A52906265CB}"/>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0059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Color set 1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FB3CAF-A6C8-712D-FE81-25FA661C5AE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DCC3DD59-7755-445C-ADB8-691314B8D010}"/>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DBBB887D-D63E-298F-BD3F-7949FA069334}"/>
              </a:ext>
            </a:extLst>
          </p:cNvPr>
          <p:cNvSpPr>
            <a:spLocks noGrp="1"/>
          </p:cNvSpPr>
          <p:nvPr>
            <p:ph type="title" hasCustomPrompt="1"/>
          </p:nvPr>
        </p:nvSpPr>
        <p:spPr>
          <a:xfrm>
            <a:off x="609601" y="914401"/>
            <a:ext cx="5334000"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971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18C3E-D427-F0CF-1F30-E153B940F9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3574"/>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44A2FA59-F6DF-4020-8270-8D19286A4FBC}"/>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63679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1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D2B19-4EA4-DF59-649D-5480EC3E371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B66D79C1-589E-408D-9710-DA74BFB1006E}"/>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3" name="Title 1">
            <a:extLst>
              <a:ext uri="{FF2B5EF4-FFF2-40B4-BE49-F238E27FC236}">
                <a16:creationId xmlns:a16="http://schemas.microsoft.com/office/drawing/2014/main" id="{1F6D6819-BB9D-153B-90E4-A671985F362B}"/>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189163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69425-1C76-F52F-215F-A4216A65EB7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6919555-141B-4037-ABD1-674BD95784A6}"/>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46349AC6-833A-A8DF-9BB0-9BEAD6200366}"/>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94565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1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87ECE-B521-25A2-FDD7-C7E402C3E1E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2215F90-D47B-4E2F-91ED-E666A3478ADC}"/>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8FBAED91-8B7F-0425-2ECC-CB285437085A}"/>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429257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58375B-14F6-0E1C-8297-1B701C9D56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5590"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0AD7AE90-3808-467F-86E7-006DBCDB98E0}"/>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69712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2h">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2F5ECD-5B30-B738-2159-D146758FF00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3"/>
          </a:xfrm>
          <a:prstGeom prst="rect">
            <a:avLst/>
          </a:prstGeom>
        </p:spPr>
      </p:pic>
      <p:sp>
        <p:nvSpPr>
          <p:cNvPr id="6" name="Title 1">
            <a:extLst>
              <a:ext uri="{FF2B5EF4-FFF2-40B4-BE49-F238E27FC236}">
                <a16:creationId xmlns:a16="http://schemas.microsoft.com/office/drawing/2014/main" id="{1FDE6757-4EAD-A08C-77B2-E3FE4A839D66}"/>
              </a:ext>
            </a:extLst>
          </p:cNvPr>
          <p:cNvSpPr>
            <a:spLocks noGrp="1"/>
          </p:cNvSpPr>
          <p:nvPr>
            <p:ph type="title" hasCustomPrompt="1"/>
          </p:nvPr>
        </p:nvSpPr>
        <p:spPr>
          <a:xfrm>
            <a:off x="609600" y="914401"/>
            <a:ext cx="6325590"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0766E606-FE5F-4E31-AFAD-5D9672D8BDA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76579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9408D-A949-4A1A-DF4A-2B019C0B17C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1"/>
            <a:ext cx="12198096" cy="6868584"/>
          </a:xfrm>
          <a:prstGeom prst="rect">
            <a:avLst/>
          </a:prstGeom>
        </p:spPr>
      </p:pic>
      <p:sp>
        <p:nvSpPr>
          <p:cNvPr id="6" name="Title 1">
            <a:extLst>
              <a:ext uri="{FF2B5EF4-FFF2-40B4-BE49-F238E27FC236}">
                <a16:creationId xmlns:a16="http://schemas.microsoft.com/office/drawing/2014/main" id="{1FDE6757-4EAD-A08C-77B2-E3FE4A839D66}"/>
              </a:ext>
            </a:extLst>
          </p:cNvPr>
          <p:cNvSpPr>
            <a:spLocks noGrp="1"/>
          </p:cNvSpPr>
          <p:nvPr>
            <p:ph type="title" hasCustomPrompt="1"/>
          </p:nvPr>
        </p:nvSpPr>
        <p:spPr>
          <a:xfrm>
            <a:off x="609600" y="914401"/>
            <a:ext cx="6325590"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7A660FAC-7057-4371-AB22-1D2D776F21E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99494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33242-4FD7-7FCC-DEF5-EA03551FB2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3FB1459B-C446-4EDA-94E7-621D51EF6523}"/>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469D64C1-A45D-9540-D0D4-F53298677F14}"/>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208694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olor set 1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50D784-1856-E6F0-2FE8-22F9BA2AD8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88646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DA22B-B4F2-E7A5-BDC1-7D10FCFD22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A32C1F8A-3894-432F-B71D-DF0D062A4FA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3" name="Title 1">
            <a:extLst>
              <a:ext uri="{FF2B5EF4-FFF2-40B4-BE49-F238E27FC236}">
                <a16:creationId xmlns:a16="http://schemas.microsoft.com/office/drawing/2014/main" id="{BAEFDEE2-333C-E92A-DDE0-EC6E2B006689}"/>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68193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C9E345-A6C7-7325-7526-E8F1D12F0A9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BB40AF0F-BDC1-4CC8-9139-5297074D4B07}"/>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F1A78224-D25D-87A5-CE31-F9ED57AF941B}"/>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343063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406E-49D4-4042-B360-7083D5E4FCA5}"/>
              </a:ext>
            </a:extLst>
          </p:cNvPr>
          <p:cNvSpPr>
            <a:spLocks noGrp="1"/>
          </p:cNvSpPr>
          <p:nvPr>
            <p:ph type="title" hasCustomPrompt="1"/>
          </p:nvPr>
        </p:nvSpPr>
        <p:spPr>
          <a:xfrm>
            <a:off x="609600" y="-649830"/>
            <a:ext cx="10972800" cy="535531"/>
          </a:xfrm>
        </p:spPr>
        <p:txBody>
          <a:bodyPr/>
          <a:lstStyle>
            <a:lvl1pPr>
              <a:defRPr>
                <a:solidFill>
                  <a:schemeClr val="bg2"/>
                </a:solidFill>
              </a:defRPr>
            </a:lvl1pPr>
          </a:lstStyle>
          <a:p>
            <a:r>
              <a:rPr lang="en-US" dirty="0"/>
              <a:t>Enter unique title of slide for accessibility</a:t>
            </a:r>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344"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userDrawn="1">
          <p15:clr>
            <a:srgbClr val="9FCC3B"/>
          </p15:clr>
        </p15:guide>
        <p15:guide id="2" orient="horz" pos="1128" userDrawn="1">
          <p15:clr>
            <a:srgbClr val="9FCC3B"/>
          </p15:clr>
        </p15:guide>
        <p15:guide id="3" orient="horz" pos="124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olor set 1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BF9A62-7E9C-9155-60B3-DE1EBCCA623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5" name="Title 1">
            <a:extLst>
              <a:ext uri="{FF2B5EF4-FFF2-40B4-BE49-F238E27FC236}">
                <a16:creationId xmlns:a16="http://schemas.microsoft.com/office/drawing/2014/main" id="{1CD4742D-6C6B-572B-72FD-64964C6D94E6}"/>
              </a:ext>
            </a:extLst>
          </p:cNvPr>
          <p:cNvSpPr>
            <a:spLocks noGrp="1"/>
          </p:cNvSpPr>
          <p:nvPr>
            <p:ph type="ctrTitle" hasCustomPrompt="1"/>
          </p:nvPr>
        </p:nvSpPr>
        <p:spPr>
          <a:xfrm>
            <a:off x="609598" y="2126159"/>
            <a:ext cx="4846985" cy="757130"/>
          </a:xfrm>
        </p:spPr>
        <p:txBody>
          <a:bodyPr wrap="square" anchor="t" anchorCtr="0"/>
          <a:lstStyle>
            <a:lvl1pPr algn="l">
              <a:defRPr sz="4800">
                <a:solidFill>
                  <a:schemeClr val="tx1"/>
                </a:solidFill>
              </a:defRPr>
            </a:lvl1pPr>
          </a:lstStyle>
          <a:p>
            <a:r>
              <a:rPr lang="en-US" dirty="0"/>
              <a:t>Enter title</a:t>
            </a:r>
          </a:p>
        </p:txBody>
      </p:sp>
      <p:sp>
        <p:nvSpPr>
          <p:cNvPr id="7" name="Subtitle 2">
            <a:extLst>
              <a:ext uri="{FF2B5EF4-FFF2-40B4-BE49-F238E27FC236}">
                <a16:creationId xmlns:a16="http://schemas.microsoft.com/office/drawing/2014/main" id="{C7C93F80-1E8B-3CB0-BFCF-F494D98B63C9}"/>
              </a:ext>
            </a:extLst>
          </p:cNvPr>
          <p:cNvSpPr>
            <a:spLocks noGrp="1"/>
          </p:cNvSpPr>
          <p:nvPr>
            <p:ph type="subTitle" idx="1" hasCustomPrompt="1"/>
          </p:nvPr>
        </p:nvSpPr>
        <p:spPr>
          <a:xfrm>
            <a:off x="609598" y="2906719"/>
            <a:ext cx="4846984"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9" name="Text Placeholder 7">
            <a:extLst>
              <a:ext uri="{FF2B5EF4-FFF2-40B4-BE49-F238E27FC236}">
                <a16:creationId xmlns:a16="http://schemas.microsoft.com/office/drawing/2014/main" id="{8A21C0A5-2E2D-70A1-E3A1-5B0583F8C9A7}"/>
              </a:ext>
            </a:extLst>
          </p:cNvPr>
          <p:cNvSpPr>
            <a:spLocks noGrp="1"/>
          </p:cNvSpPr>
          <p:nvPr>
            <p:ph type="body" sz="quarter" idx="10" hasCustomPrompt="1"/>
          </p:nvPr>
        </p:nvSpPr>
        <p:spPr>
          <a:xfrm>
            <a:off x="609599" y="1729418"/>
            <a:ext cx="358471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spTree>
    <p:extLst>
      <p:ext uri="{BB962C8B-B14F-4D97-AF65-F5344CB8AC3E}">
        <p14:creationId xmlns:p14="http://schemas.microsoft.com/office/powerpoint/2010/main" val="378165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450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5464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0366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9EA55C8-9EB1-43B1-BF66-2D7F31D1B84A}"/>
              </a:ext>
            </a:extLst>
          </p:cNvPr>
          <p:cNvSpPr>
            <a:spLocks noGrp="1"/>
          </p:cNvSpPr>
          <p:nvPr>
            <p:ph type="title" hasCustomPrompt="1"/>
          </p:nvPr>
        </p:nvSpPr>
        <p:spPr>
          <a:xfrm>
            <a:off x="609600" y="-624431"/>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10697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0A126-58BA-41AC-92D7-A31F9CFA52FC}"/>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62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958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r set 1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4AEEB-00A1-474B-00D0-DDD5D300C84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03424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userDrawn="1">
          <p15:clr>
            <a:srgbClr val="9FCC3B"/>
          </p15:clr>
        </p15:guide>
        <p15:guide id="3" orient="horz" pos="1128" userDrawn="1">
          <p15:clr>
            <a:srgbClr val="9FCC3B"/>
          </p15:clr>
        </p15:guide>
        <p15:guide id="4" orient="horz" pos="1344"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8" name="Text Placeholder 15">
            <a:extLst>
              <a:ext uri="{FF2B5EF4-FFF2-40B4-BE49-F238E27FC236}">
                <a16:creationId xmlns:a16="http://schemas.microsoft.com/office/drawing/2014/main" id="{E0A0F065-DA19-4B02-B238-CFA9C89CB65B}"/>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0" name="Text Placeholder 15">
            <a:extLst>
              <a:ext uri="{FF2B5EF4-FFF2-40B4-BE49-F238E27FC236}">
                <a16:creationId xmlns:a16="http://schemas.microsoft.com/office/drawing/2014/main" id="{EEFC34B7-722A-436B-9E34-41B9A285F13F}"/>
              </a:ext>
            </a:extLst>
          </p:cNvPr>
          <p:cNvSpPr>
            <a:spLocks noGrp="1"/>
          </p:cNvSpPr>
          <p:nvPr>
            <p:ph type="body" sz="quarter" idx="14" hasCustomPrompt="1"/>
          </p:nvPr>
        </p:nvSpPr>
        <p:spPr>
          <a:xfrm>
            <a:off x="34353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orient="horz" pos="2592"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 Color set 1-gradi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08AB68-8722-5843-BF9F-A3F4FC821A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98096" cy="6864207"/>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1347C625-D3ED-47AE-B030-DC22A50DC425}"/>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3" name="Title 1">
            <a:extLst>
              <a:ext uri="{FF2B5EF4-FFF2-40B4-BE49-F238E27FC236}">
                <a16:creationId xmlns:a16="http://schemas.microsoft.com/office/drawing/2014/main" id="{1AB5F19A-E099-2596-4C1D-EAC9C9A68CA9}"/>
              </a:ext>
            </a:extLst>
          </p:cNvPr>
          <p:cNvSpPr>
            <a:spLocks noGrp="1"/>
          </p:cNvSpPr>
          <p:nvPr>
            <p:ph type="title" hasCustomPrompt="1"/>
          </p:nvPr>
        </p:nvSpPr>
        <p:spPr>
          <a:xfrm>
            <a:off x="609600" y="2718036"/>
            <a:ext cx="6327913" cy="1421928"/>
          </a:xfrm>
        </p:spPr>
        <p:txBody>
          <a:bodyPr anchor="ctr" anchorCtr="0"/>
          <a:lstStyle>
            <a:lvl1pPr>
              <a:defRPr sz="4800">
                <a:solidFill>
                  <a:schemeClr val="tx1"/>
                </a:solidFill>
              </a:defRPr>
            </a:lvl1pPr>
          </a:lstStyle>
          <a:p>
            <a:r>
              <a:rPr lang="en-US" dirty="0"/>
              <a:t>Section layout: Enter section name here</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983C2-B45D-83B2-DEBB-13EE7EB37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64245F3-8647-4F31-854F-80CF1984030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4" name="Title 1">
            <a:extLst>
              <a:ext uri="{FF2B5EF4-FFF2-40B4-BE49-F238E27FC236}">
                <a16:creationId xmlns:a16="http://schemas.microsoft.com/office/drawing/2014/main" id="{1856A689-4A94-B183-8E99-7DD2C8453F71}"/>
              </a:ext>
            </a:extLst>
          </p:cNvPr>
          <p:cNvSpPr>
            <a:spLocks noGrp="1"/>
          </p:cNvSpPr>
          <p:nvPr>
            <p:ph type="title" hasCustomPrompt="1"/>
          </p:nvPr>
        </p:nvSpPr>
        <p:spPr>
          <a:xfrm>
            <a:off x="609600" y="2718036"/>
            <a:ext cx="6079435" cy="1421928"/>
          </a:xfrm>
        </p:spPr>
        <p:txBody>
          <a:bodyPr anchor="ctr" anchorCtr="0"/>
          <a:lstStyle>
            <a:lvl1pPr>
              <a:defRPr sz="4800">
                <a:solidFill>
                  <a:schemeClr val="tx1"/>
                </a:solidFill>
              </a:defRPr>
            </a:lvl1pPr>
          </a:lstStyle>
          <a:p>
            <a:r>
              <a:rPr lang="en-US" dirty="0"/>
              <a:t>Section layout: Enter section name here</a:t>
            </a:r>
          </a:p>
        </p:txBody>
      </p:sp>
    </p:spTree>
    <p:extLst>
      <p:ext uri="{BB962C8B-B14F-4D97-AF65-F5344CB8AC3E}">
        <p14:creationId xmlns:p14="http://schemas.microsoft.com/office/powerpoint/2010/main" val="381002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350BF9-1884-DA8A-63FF-C319D9447F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6E248D52-C188-4731-A5BC-171F086D544F}"/>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52450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9B1D4-5970-8C3B-12DD-B9476EDF01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8DCC1738-1FE4-4629-BBFF-FC57CF6C395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4" name="Title 1">
            <a:extLst>
              <a:ext uri="{FF2B5EF4-FFF2-40B4-BE49-F238E27FC236}">
                <a16:creationId xmlns:a16="http://schemas.microsoft.com/office/drawing/2014/main" id="{D3D246C4-E572-871A-4414-B87D53F3A904}"/>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Tree>
    <p:extLst>
      <p:ext uri="{BB962C8B-B14F-4D97-AF65-F5344CB8AC3E}">
        <p14:creationId xmlns:p14="http://schemas.microsoft.com/office/powerpoint/2010/main" val="283493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1A42F-B664-7CC3-3A58-FCC8A63867B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31AFCA70-FD9A-4D13-B681-2B1E321F3BB5}"/>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41601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81437F-4962-CCEB-FA6E-98FCAF9241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6" name="Title 1">
            <a:extLst>
              <a:ext uri="{FF2B5EF4-FFF2-40B4-BE49-F238E27FC236}">
                <a16:creationId xmlns:a16="http://schemas.microsoft.com/office/drawing/2014/main" id="{A291BC98-9E55-8FE0-8159-585DC71FBAD3}"/>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727B43C5-ACBE-46EC-AB44-945581F15885}"/>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75425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75AE7-24FF-DF8C-64F3-3F1D9EF4BC2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6" name="Title 1">
            <a:extLst>
              <a:ext uri="{FF2B5EF4-FFF2-40B4-BE49-F238E27FC236}">
                <a16:creationId xmlns:a16="http://schemas.microsoft.com/office/drawing/2014/main" id="{A291BC98-9E55-8FE0-8159-585DC71FBAD3}"/>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21BD996C-0CA0-41B7-8C3B-AEB2446837E8}"/>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84019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0E53D-EC4A-296C-3EB7-E8602576BB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6" name="Title 1">
            <a:extLst>
              <a:ext uri="{FF2B5EF4-FFF2-40B4-BE49-F238E27FC236}">
                <a16:creationId xmlns:a16="http://schemas.microsoft.com/office/drawing/2014/main" id="{A291BC98-9E55-8FE0-8159-585DC71FBAD3}"/>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CF0F533E-F5E7-4A9B-A77B-CAC6365A8E5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03249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1FE67-1AE0-7E15-D9C8-0DE34C45636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8" name="Text Placeholder 7">
            <a:extLst>
              <a:ext uri="{FF2B5EF4-FFF2-40B4-BE49-F238E27FC236}">
                <a16:creationId xmlns:a16="http://schemas.microsoft.com/office/drawing/2014/main" id="{6DD5150A-FE86-8152-87B7-C2D70ED254F4}"/>
              </a:ext>
            </a:extLst>
          </p:cNvPr>
          <p:cNvSpPr>
            <a:spLocks noGrp="1"/>
          </p:cNvSpPr>
          <p:nvPr>
            <p:ph type="body" sz="quarter" idx="10" hasCustomPrompt="1"/>
          </p:nvPr>
        </p:nvSpPr>
        <p:spPr>
          <a:xfrm>
            <a:off x="609598" y="1729418"/>
            <a:ext cx="5375566"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6" name="Title 1">
            <a:extLst>
              <a:ext uri="{FF2B5EF4-FFF2-40B4-BE49-F238E27FC236}">
                <a16:creationId xmlns:a16="http://schemas.microsoft.com/office/drawing/2014/main" id="{981C8688-9D6A-BF10-BEBC-3DA5A5B84785}"/>
              </a:ext>
            </a:extLst>
          </p:cNvPr>
          <p:cNvSpPr>
            <a:spLocks noGrp="1"/>
          </p:cNvSpPr>
          <p:nvPr>
            <p:ph type="ctrTitle" hasCustomPrompt="1"/>
          </p:nvPr>
        </p:nvSpPr>
        <p:spPr>
          <a:xfrm>
            <a:off x="609598" y="2126159"/>
            <a:ext cx="4508667"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4D90A8D5-E35A-9FD5-25B5-058F97314BF1}"/>
              </a:ext>
            </a:extLst>
          </p:cNvPr>
          <p:cNvSpPr>
            <a:spLocks noGrp="1"/>
          </p:cNvSpPr>
          <p:nvPr>
            <p:ph type="subTitle" idx="1" hasCustomPrompt="1"/>
          </p:nvPr>
        </p:nvSpPr>
        <p:spPr>
          <a:xfrm>
            <a:off x="609598" y="2906719"/>
            <a:ext cx="45086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09316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CFD3F7-03A2-C756-F7DD-E8AA5C8F6FC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7" name="Title 1">
            <a:extLst>
              <a:ext uri="{FF2B5EF4-FFF2-40B4-BE49-F238E27FC236}">
                <a16:creationId xmlns:a16="http://schemas.microsoft.com/office/drawing/2014/main" id="{1F642739-FCFC-732F-675E-D05A770D8982}"/>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8952D983-3602-46B5-90FB-00E79B77112E}"/>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92600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5D3074-87A6-3A16-060E-39F1DCE4C38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7" name="Title 1">
            <a:extLst>
              <a:ext uri="{FF2B5EF4-FFF2-40B4-BE49-F238E27FC236}">
                <a16:creationId xmlns:a16="http://schemas.microsoft.com/office/drawing/2014/main" id="{1F642739-FCFC-732F-675E-D05A770D8982}"/>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E20CFEB2-CD83-47FB-9423-45EC7FF5015E}"/>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58013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D8D558-7F6F-1BD7-8848-65F7E77EF4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7" name="Title 1">
            <a:extLst>
              <a:ext uri="{FF2B5EF4-FFF2-40B4-BE49-F238E27FC236}">
                <a16:creationId xmlns:a16="http://schemas.microsoft.com/office/drawing/2014/main" id="{1F642739-FCFC-732F-675E-D05A770D8982}"/>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4D046159-F0FF-418E-9899-D51AAA1FE27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08551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B8C7E8-8A1D-F15B-3265-588426CCC8B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5" name="Title 1">
            <a:extLst>
              <a:ext uri="{FF2B5EF4-FFF2-40B4-BE49-F238E27FC236}">
                <a16:creationId xmlns:a16="http://schemas.microsoft.com/office/drawing/2014/main" id="{08BAF000-7B42-BB90-0866-8E9AE180703A}"/>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EB8960B-8098-4274-866E-1D47EBCB0DD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13527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99971D-1771-3E10-24B8-44C43BF1F62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5" name="Title 1">
            <a:extLst>
              <a:ext uri="{FF2B5EF4-FFF2-40B4-BE49-F238E27FC236}">
                <a16:creationId xmlns:a16="http://schemas.microsoft.com/office/drawing/2014/main" id="{08BAF000-7B42-BB90-0866-8E9AE180703A}"/>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811B2EE4-262A-41CD-A8EF-0962B0A0CB7F}"/>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47800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3AED0-9837-7EC6-D1AF-7F33132CD07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5" name="Title 1">
            <a:extLst>
              <a:ext uri="{FF2B5EF4-FFF2-40B4-BE49-F238E27FC236}">
                <a16:creationId xmlns:a16="http://schemas.microsoft.com/office/drawing/2014/main" id="{08BAF000-7B42-BB90-0866-8E9AE180703A}"/>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F927E902-74B4-417F-B007-829DCB38E1F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2914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1"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27667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A5D8C6-5936-75B2-41A8-B08B598031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8096" cy="6865003"/>
          </a:xfrm>
          <a:prstGeom prst="rect">
            <a:avLst/>
          </a:prstGeom>
        </p:spPr>
      </p:pic>
      <p:sp>
        <p:nvSpPr>
          <p:cNvPr id="7" name="Text Placeholder 7">
            <a:extLst>
              <a:ext uri="{FF2B5EF4-FFF2-40B4-BE49-F238E27FC236}">
                <a16:creationId xmlns:a16="http://schemas.microsoft.com/office/drawing/2014/main" id="{17010478-7631-CBAD-ABD2-DCE97BFB28B2}"/>
              </a:ext>
            </a:extLst>
          </p:cNvPr>
          <p:cNvSpPr>
            <a:spLocks noGrp="1"/>
          </p:cNvSpPr>
          <p:nvPr>
            <p:ph type="body" sz="quarter" idx="10" hasCustomPrompt="1"/>
          </p:nvPr>
        </p:nvSpPr>
        <p:spPr>
          <a:xfrm>
            <a:off x="609598" y="1729418"/>
            <a:ext cx="5375566"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 name="Title 1">
            <a:extLst>
              <a:ext uri="{FF2B5EF4-FFF2-40B4-BE49-F238E27FC236}">
                <a16:creationId xmlns:a16="http://schemas.microsoft.com/office/drawing/2014/main" id="{6286DE92-7E05-482B-31B6-63F3987E2BEC}"/>
              </a:ext>
            </a:extLst>
          </p:cNvPr>
          <p:cNvSpPr>
            <a:spLocks noGrp="1"/>
          </p:cNvSpPr>
          <p:nvPr>
            <p:ph type="ctrTitle" hasCustomPrompt="1"/>
          </p:nvPr>
        </p:nvSpPr>
        <p:spPr>
          <a:xfrm>
            <a:off x="609598" y="2126159"/>
            <a:ext cx="4508667" cy="757130"/>
          </a:xfrm>
        </p:spPr>
        <p:txBody>
          <a:bodyPr wrap="square" anchor="t" anchorCtr="0"/>
          <a:lstStyle>
            <a:lvl1pPr algn="l">
              <a:defRPr sz="4800">
                <a:solidFill>
                  <a:schemeClr val="tx1"/>
                </a:solidFill>
              </a:defRPr>
            </a:lvl1pPr>
          </a:lstStyle>
          <a:p>
            <a:r>
              <a:rPr lang="en-US" dirty="0"/>
              <a:t>Enter title</a:t>
            </a:r>
          </a:p>
        </p:txBody>
      </p:sp>
      <p:sp>
        <p:nvSpPr>
          <p:cNvPr id="5" name="Subtitle 2">
            <a:extLst>
              <a:ext uri="{FF2B5EF4-FFF2-40B4-BE49-F238E27FC236}">
                <a16:creationId xmlns:a16="http://schemas.microsoft.com/office/drawing/2014/main" id="{DD1DD255-6821-0604-B98A-AB7C9ACF2D66}"/>
              </a:ext>
            </a:extLst>
          </p:cNvPr>
          <p:cNvSpPr>
            <a:spLocks noGrp="1"/>
          </p:cNvSpPr>
          <p:nvPr>
            <p:ph type="subTitle" idx="1" hasCustomPrompt="1"/>
          </p:nvPr>
        </p:nvSpPr>
        <p:spPr>
          <a:xfrm>
            <a:off x="609598" y="2906719"/>
            <a:ext cx="45086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25817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
        <p:nvSpPr>
          <p:cNvPr id="2" name="Title 1">
            <a:extLst>
              <a:ext uri="{FF2B5EF4-FFF2-40B4-BE49-F238E27FC236}">
                <a16:creationId xmlns:a16="http://schemas.microsoft.com/office/drawing/2014/main" id="{885D0BE8-3DF9-42ED-B529-6742E64DFC9A}"/>
              </a:ext>
            </a:extLst>
          </p:cNvPr>
          <p:cNvSpPr>
            <a:spLocks noGrp="1"/>
          </p:cNvSpPr>
          <p:nvPr>
            <p:ph type="title" hasCustomPrompt="1"/>
          </p:nvPr>
        </p:nvSpPr>
        <p:spPr>
          <a:xfrm>
            <a:off x="609600" y="-634999"/>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 Color set 1 - gradi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8957-C724-4A64-801C-8DF2F525A55E}"/>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17" name="Picture 16">
            <a:extLst>
              <a:ext uri="{FF2B5EF4-FFF2-40B4-BE49-F238E27FC236}">
                <a16:creationId xmlns:a16="http://schemas.microsoft.com/office/drawing/2014/main" id="{5A09124F-E06F-4B4A-BC10-681DCCFDB4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98096" cy="6864207"/>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 Color set 1 - bar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65D1B79-F67D-4005-9FD4-77597AB306ED}"/>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18D2D97F-31F9-5645-1DF5-2408297623E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DE441112-31B4-4E01-B012-03CF8BF75F0F}"/>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13879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 Color set 1 - bar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659D276-0939-4482-8050-C69560EFB8B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1C09F6EE-2591-9381-147F-24492EA5E82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030F7E1-6742-4693-A3EB-3B904D7A508C}"/>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83496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 Color set 1 - dot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B89A3FE-4688-4E6A-B620-1E25934B364B}"/>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48D4C49C-5939-8662-A711-3A9C97A42C0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 y="0"/>
            <a:ext cx="12198096" cy="6865005"/>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293161A-BFB0-4ECA-AEBF-C3533B98E0F2}"/>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49673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 Color set 1 - dot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A1E89C96-A870-40FB-A2AE-86CC14A91A3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35988816-3FDE-DB97-B53E-3E18B7C41F6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D0339338-9AC0-49C1-89CB-7F3FC370E6F7}"/>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908497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170E12F-C31F-494C-97C5-1C2F133CFF0D}"/>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36419D4E-1A11-116F-FA08-E57DA663A74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E08243DA-9208-42B3-BE3B-CBD8478436D5}"/>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12771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h">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C6C0448-E410-4309-A626-898AEE341E61}"/>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136E8984-051A-7661-3156-819A9F6D774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680976A7-4969-4E70-82AC-781FA81E82EF}"/>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25763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EAA418-A116-47F3-A86A-2AD959A7ED0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A52CBBB0-2767-53F5-F862-21137BCF062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F4031D21-33AD-43DF-B3F3-5462C3CD56CB}"/>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29474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6C1A4-0164-737C-156C-71FDB46C67C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8" name="Text Placeholder 7">
            <a:extLst>
              <a:ext uri="{FF2B5EF4-FFF2-40B4-BE49-F238E27FC236}">
                <a16:creationId xmlns:a16="http://schemas.microsoft.com/office/drawing/2014/main" id="{AC3D8AEC-AADD-513C-C405-9D1744F2445D}"/>
              </a:ext>
            </a:extLst>
          </p:cNvPr>
          <p:cNvSpPr>
            <a:spLocks noGrp="1"/>
          </p:cNvSpPr>
          <p:nvPr>
            <p:ph type="body" sz="quarter" idx="10" hasCustomPrompt="1"/>
          </p:nvPr>
        </p:nvSpPr>
        <p:spPr>
          <a:xfrm>
            <a:off x="609598" y="1729418"/>
            <a:ext cx="5375566"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5" name="Title 1">
            <a:extLst>
              <a:ext uri="{FF2B5EF4-FFF2-40B4-BE49-F238E27FC236}">
                <a16:creationId xmlns:a16="http://schemas.microsoft.com/office/drawing/2014/main" id="{7E038297-A4B2-A0C4-B665-94BC8F287A2E}"/>
              </a:ext>
            </a:extLst>
          </p:cNvPr>
          <p:cNvSpPr>
            <a:spLocks noGrp="1"/>
          </p:cNvSpPr>
          <p:nvPr>
            <p:ph type="ctrTitle" hasCustomPrompt="1"/>
          </p:nvPr>
        </p:nvSpPr>
        <p:spPr>
          <a:xfrm>
            <a:off x="609598" y="2126159"/>
            <a:ext cx="4508667" cy="757130"/>
          </a:xfrm>
        </p:spPr>
        <p:txBody>
          <a:bodyPr wrap="square" anchor="t" anchorCtr="0"/>
          <a:lstStyle>
            <a:lvl1pPr algn="l">
              <a:defRPr sz="4800">
                <a:solidFill>
                  <a:schemeClr val="tx1"/>
                </a:solidFill>
              </a:defRPr>
            </a:lvl1pPr>
          </a:lstStyle>
          <a:p>
            <a:r>
              <a:rPr lang="en-US" dirty="0"/>
              <a:t>Enter title</a:t>
            </a:r>
          </a:p>
        </p:txBody>
      </p:sp>
      <p:sp>
        <p:nvSpPr>
          <p:cNvPr id="7" name="Subtitle 2">
            <a:extLst>
              <a:ext uri="{FF2B5EF4-FFF2-40B4-BE49-F238E27FC236}">
                <a16:creationId xmlns:a16="http://schemas.microsoft.com/office/drawing/2014/main" id="{2FD4FB41-C35A-3647-E2E1-C3F4E51A4E18}"/>
              </a:ext>
            </a:extLst>
          </p:cNvPr>
          <p:cNvSpPr>
            <a:spLocks noGrp="1"/>
          </p:cNvSpPr>
          <p:nvPr>
            <p:ph type="subTitle" idx="1" hasCustomPrompt="1"/>
          </p:nvPr>
        </p:nvSpPr>
        <p:spPr>
          <a:xfrm>
            <a:off x="609598" y="2906719"/>
            <a:ext cx="45086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31080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D5D73BD-D8FF-4648-BD63-A43051413366}"/>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D6C22F59-1296-678F-D968-D34524FADB9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CD137554-5863-4092-B88A-8D36E1599DC2}"/>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35005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h">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AFDE560-EA3B-45F1-8249-C9855180B4D3}"/>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557F489B-74F1-BBD0-ECD6-2D76BEBE370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A913702A-3FB8-4542-BFBA-7C7A18F72A15}"/>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98383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90AC992-CFD3-4172-AABE-751FBE976F8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7DC31D62-8E6D-835D-263D-1E16BA02BF5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1"/>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99D3C262-6606-4F0D-97C1-B672CA0E053D}"/>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6863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5320B64-E8B6-483A-AE53-8A0176C142AC}"/>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47ED9E0A-41A0-ACC7-3425-9B1C9B202D0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6CA30861-B4F2-420B-BA7C-C7DBE62A41EA}"/>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16582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h">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A7CE52F-6359-4FE3-B107-88928AFC3662}"/>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F49B0D50-0903-618A-A2D1-19AB5D1FD5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04C52CF6-A655-4A99-A81A-21E5BDB008DE}"/>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12159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06FC97B-57F5-4ABD-9A32-19EE9451039E}"/>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E88C0059-31E1-42F5-3800-CDA8EC5427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BADC7A71-F07C-4EE4-AD70-0579E20CA428}"/>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4273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4840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28477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2876E5-AA9E-A119-66B7-401EA470EE6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9" name="Text Placeholder 7">
            <a:extLst>
              <a:ext uri="{FF2B5EF4-FFF2-40B4-BE49-F238E27FC236}">
                <a16:creationId xmlns:a16="http://schemas.microsoft.com/office/drawing/2014/main" id="{2A7D6578-A595-2995-11FE-3C12B029D2FB}"/>
              </a:ext>
            </a:extLst>
          </p:cNvPr>
          <p:cNvSpPr>
            <a:spLocks noGrp="1"/>
          </p:cNvSpPr>
          <p:nvPr>
            <p:ph type="body" sz="quarter" idx="10" hasCustomPrompt="1"/>
          </p:nvPr>
        </p:nvSpPr>
        <p:spPr>
          <a:xfrm>
            <a:off x="609598" y="1729418"/>
            <a:ext cx="635316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7" name="Title 1">
            <a:extLst>
              <a:ext uri="{FF2B5EF4-FFF2-40B4-BE49-F238E27FC236}">
                <a16:creationId xmlns:a16="http://schemas.microsoft.com/office/drawing/2014/main" id="{46AF514D-A502-E187-8F58-81F671E3C3D5}"/>
              </a:ext>
            </a:extLst>
          </p:cNvPr>
          <p:cNvSpPr>
            <a:spLocks noGrp="1"/>
          </p:cNvSpPr>
          <p:nvPr>
            <p:ph type="ctrTitle" hasCustomPrompt="1"/>
          </p:nvPr>
        </p:nvSpPr>
        <p:spPr>
          <a:xfrm>
            <a:off x="609598" y="2126159"/>
            <a:ext cx="6337467" cy="757130"/>
          </a:xfrm>
        </p:spPr>
        <p:txBody>
          <a:bodyPr wrap="square" anchor="t" anchorCtr="0"/>
          <a:lstStyle>
            <a:lvl1pPr algn="l">
              <a:defRPr sz="4800">
                <a:solidFill>
                  <a:schemeClr val="tx1"/>
                </a:solidFill>
              </a:defRPr>
            </a:lvl1pPr>
          </a:lstStyle>
          <a:p>
            <a:r>
              <a:rPr lang="en-US" dirty="0"/>
              <a:t>Enter title</a:t>
            </a:r>
          </a:p>
        </p:txBody>
      </p:sp>
      <p:sp>
        <p:nvSpPr>
          <p:cNvPr id="18" name="Subtitle 2">
            <a:extLst>
              <a:ext uri="{FF2B5EF4-FFF2-40B4-BE49-F238E27FC236}">
                <a16:creationId xmlns:a16="http://schemas.microsoft.com/office/drawing/2014/main" id="{BA69EC84-44BB-6261-9294-72DDBB1267A5}"/>
              </a:ext>
            </a:extLst>
          </p:cNvPr>
          <p:cNvSpPr>
            <a:spLocks noGrp="1"/>
          </p:cNvSpPr>
          <p:nvPr>
            <p:ph type="subTitle" idx="1" hasCustomPrompt="1"/>
          </p:nvPr>
        </p:nvSpPr>
        <p:spPr>
          <a:xfrm>
            <a:off x="609598" y="2906719"/>
            <a:ext cx="63374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69037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image" Target="../media/image1.png"/><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2"/>
                </a:solidFill>
              </a:rPr>
              <a:t>© </a:t>
            </a:r>
            <a:fld id="{C09C7244-04FA-4945-8501-81AE75998B9F}" type="datetimeyyyy">
              <a:rPr lang="en-US" sz="600" smtClean="0">
                <a:solidFill>
                  <a:schemeClr val="tx2"/>
                </a:solidFill>
              </a:rPr>
              <a:t>2023</a:t>
            </a:fld>
            <a:r>
              <a:rPr lang="en-US" sz="600" dirty="0">
                <a:solidFill>
                  <a:schemeClr val="tx2"/>
                </a:solidFill>
              </a:rPr>
              <a:t>, Amazon Web Services, Inc. or its affiliates. All rights reserved. </a:t>
            </a:r>
          </a:p>
        </p:txBody>
      </p:sp>
      <p:pic>
        <p:nvPicPr>
          <p:cNvPr id="11" name="Picture 10">
            <a:extLst>
              <a:ext uri="{FF2B5EF4-FFF2-40B4-BE49-F238E27FC236}">
                <a16:creationId xmlns:a16="http://schemas.microsoft.com/office/drawing/2014/main" id="{5DD0DB94-9453-40EB-A68F-D7B8C9139862}"/>
              </a:ext>
            </a:extLst>
          </p:cNvPr>
          <p:cNvPicPr>
            <a:picLocks noChangeAspect="1"/>
          </p:cNvPicPr>
          <p:nvPr userDrawn="1"/>
        </p:nvPicPr>
        <p:blipFill>
          <a:blip r:embed="rId90"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49" r:id="rId1"/>
    <p:sldLayoutId id="2147483722" r:id="rId2"/>
    <p:sldLayoutId id="2147483723" r:id="rId3"/>
    <p:sldLayoutId id="2147483724" r:id="rId4"/>
    <p:sldLayoutId id="2147483725"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661" r:id="rId15"/>
    <p:sldLayoutId id="2147483654" r:id="rId16"/>
    <p:sldLayoutId id="2147483709" r:id="rId17"/>
    <p:sldLayoutId id="2147483662" r:id="rId18"/>
    <p:sldLayoutId id="2147483738" r:id="rId19"/>
    <p:sldLayoutId id="2147483739" r:id="rId20"/>
    <p:sldLayoutId id="2147483740" r:id="rId21"/>
    <p:sldLayoutId id="2147483741"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663" r:id="rId32"/>
    <p:sldLayoutId id="2147483655" r:id="rId33"/>
    <p:sldLayoutId id="2147483650" r:id="rId34"/>
    <p:sldLayoutId id="2147483664" r:id="rId35"/>
    <p:sldLayoutId id="2147483666" r:id="rId36"/>
    <p:sldLayoutId id="2147483667" r:id="rId37"/>
    <p:sldLayoutId id="2147483665" r:id="rId38"/>
    <p:sldLayoutId id="2147483668" r:id="rId39"/>
    <p:sldLayoutId id="2147483653" r:id="rId40"/>
    <p:sldLayoutId id="2147483689" r:id="rId41"/>
    <p:sldLayoutId id="2147483691" r:id="rId42"/>
    <p:sldLayoutId id="2147483690" r:id="rId43"/>
    <p:sldLayoutId id="2147483657" r:id="rId44"/>
    <p:sldLayoutId id="2147483692" r:id="rId45"/>
    <p:sldLayoutId id="2147483693" r:id="rId46"/>
    <p:sldLayoutId id="2147483694" r:id="rId47"/>
    <p:sldLayoutId id="2147483652" r:id="rId48"/>
    <p:sldLayoutId id="2147483669" r:id="rId49"/>
    <p:sldLayoutId id="2147483670" r:id="rId50"/>
    <p:sldLayoutId id="2147483673" r:id="rId51"/>
    <p:sldLayoutId id="2147483651" r:id="rId52"/>
    <p:sldLayoutId id="2147483757" r:id="rId53"/>
    <p:sldLayoutId id="2147483758" r:id="rId54"/>
    <p:sldLayoutId id="2147483759" r:id="rId55"/>
    <p:sldLayoutId id="2147483760" r:id="rId56"/>
    <p:sldLayoutId id="2147483813" r:id="rId57"/>
    <p:sldLayoutId id="2147483814" r:id="rId58"/>
    <p:sldLayoutId id="2147483815" r:id="rId59"/>
    <p:sldLayoutId id="2147483816" r:id="rId60"/>
    <p:sldLayoutId id="2147483817" r:id="rId61"/>
    <p:sldLayoutId id="2147483818" r:id="rId62"/>
    <p:sldLayoutId id="2147483819" r:id="rId63"/>
    <p:sldLayoutId id="2147483820" r:id="rId64"/>
    <p:sldLayoutId id="2147483821" r:id="rId65"/>
    <p:sldLayoutId id="2147483671" r:id="rId66"/>
    <p:sldLayoutId id="2147483672" r:id="rId67"/>
    <p:sldLayoutId id="2147483695" r:id="rId68"/>
    <p:sldLayoutId id="2147483674" r:id="rId69"/>
    <p:sldLayoutId id="2147483675" r:id="rId70"/>
    <p:sldLayoutId id="2147483656" r:id="rId71"/>
    <p:sldLayoutId id="2147483676" r:id="rId72"/>
    <p:sldLayoutId id="2147483776" r:id="rId73"/>
    <p:sldLayoutId id="2147483777" r:id="rId74"/>
    <p:sldLayoutId id="2147483778" r:id="rId75"/>
    <p:sldLayoutId id="2147483779" r:id="rId76"/>
    <p:sldLayoutId id="2147483822" r:id="rId77"/>
    <p:sldLayoutId id="2147483823" r:id="rId78"/>
    <p:sldLayoutId id="2147483824" r:id="rId79"/>
    <p:sldLayoutId id="2147483825" r:id="rId80"/>
    <p:sldLayoutId id="2147483826" r:id="rId81"/>
    <p:sldLayoutId id="2147483827" r:id="rId82"/>
    <p:sldLayoutId id="2147483828" r:id="rId83"/>
    <p:sldLayoutId id="2147483829" r:id="rId84"/>
    <p:sldLayoutId id="2147483830" r:id="rId85"/>
    <p:sldLayoutId id="2147483707" r:id="rId86"/>
    <p:sldLayoutId id="2147483708" r:id="rId87"/>
    <p:sldLayoutId id="2147483678" r:id="rId8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29.svg"/><Relationship Id="rId4" Type="http://schemas.openxmlformats.org/officeDocument/2006/relationships/image" Target="../media/image25.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37.svg"/><Relationship Id="rId2" Type="http://schemas.openxmlformats.org/officeDocument/2006/relationships/notesSlide" Target="../notesSlides/notesSlide15.xml"/><Relationship Id="rId16" Type="http://schemas.openxmlformats.org/officeDocument/2006/relationships/image" Target="../media/image41.svg"/><Relationship Id="rId1" Type="http://schemas.openxmlformats.org/officeDocument/2006/relationships/slideLayout" Target="../slideLayouts/slideLayout34.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5.svg"/><Relationship Id="rId9" Type="http://schemas.openxmlformats.org/officeDocument/2006/relationships/image" Target="../media/image34.png"/><Relationship Id="rId14" Type="http://schemas.openxmlformats.org/officeDocument/2006/relationships/image" Target="../media/image3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6A334-A1E3-5E82-5076-80E1F246F505}"/>
              </a:ext>
            </a:extLst>
          </p:cNvPr>
          <p:cNvSpPr>
            <a:spLocks noGrp="1"/>
          </p:cNvSpPr>
          <p:nvPr>
            <p:ph type="ctrTitle"/>
          </p:nvPr>
        </p:nvSpPr>
        <p:spPr>
          <a:xfrm>
            <a:off x="609598" y="2314481"/>
            <a:ext cx="9885682" cy="646331"/>
          </a:xfrm>
        </p:spPr>
        <p:txBody>
          <a:bodyPr/>
          <a:lstStyle/>
          <a:p>
            <a:r>
              <a:rPr lang="en-US" sz="4000" dirty="0"/>
              <a:t>RAG Chatbots for AWS Data Lakes </a:t>
            </a:r>
          </a:p>
        </p:txBody>
      </p:sp>
      <p:sp>
        <p:nvSpPr>
          <p:cNvPr id="3" name="Subtitle 2">
            <a:extLst>
              <a:ext uri="{FF2B5EF4-FFF2-40B4-BE49-F238E27FC236}">
                <a16:creationId xmlns:a16="http://schemas.microsoft.com/office/drawing/2014/main" id="{250022BC-CBCA-25DF-C4B2-2F7B687C3D2E}"/>
              </a:ext>
            </a:extLst>
          </p:cNvPr>
          <p:cNvSpPr>
            <a:spLocks noGrp="1"/>
          </p:cNvSpPr>
          <p:nvPr>
            <p:ph type="subTitle" idx="1"/>
          </p:nvPr>
        </p:nvSpPr>
        <p:spPr>
          <a:xfrm>
            <a:off x="609598" y="3004268"/>
            <a:ext cx="9662162" cy="424732"/>
          </a:xfrm>
        </p:spPr>
        <p:txBody>
          <a:bodyPr/>
          <a:lstStyle/>
          <a:p>
            <a:r>
              <a:rPr lang="en-US" sz="2400" dirty="0"/>
              <a:t>How to Query Your Data Lake with Natural Language</a:t>
            </a:r>
          </a:p>
        </p:txBody>
      </p:sp>
      <p:sp>
        <p:nvSpPr>
          <p:cNvPr id="5" name="Text Placeholder 4">
            <a:extLst>
              <a:ext uri="{FF2B5EF4-FFF2-40B4-BE49-F238E27FC236}">
                <a16:creationId xmlns:a16="http://schemas.microsoft.com/office/drawing/2014/main" id="{DF78F11E-2BA4-3DDC-0620-2866048EE1FF}"/>
              </a:ext>
            </a:extLst>
          </p:cNvPr>
          <p:cNvSpPr>
            <a:spLocks noGrp="1"/>
          </p:cNvSpPr>
          <p:nvPr>
            <p:ph type="body" sz="quarter" idx="11"/>
          </p:nvPr>
        </p:nvSpPr>
        <p:spPr/>
        <p:txBody>
          <a:bodyPr/>
          <a:lstStyle/>
          <a:p>
            <a:r>
              <a:rPr lang="en-US" dirty="0"/>
              <a:t>Mamoon Chowdry</a:t>
            </a:r>
          </a:p>
        </p:txBody>
      </p:sp>
      <p:sp>
        <p:nvSpPr>
          <p:cNvPr id="6" name="Text Placeholder 5">
            <a:extLst>
              <a:ext uri="{FF2B5EF4-FFF2-40B4-BE49-F238E27FC236}">
                <a16:creationId xmlns:a16="http://schemas.microsoft.com/office/drawing/2014/main" id="{095E8FD7-BA5F-D2F1-C8C1-EBCC4196429E}"/>
              </a:ext>
            </a:extLst>
          </p:cNvPr>
          <p:cNvSpPr>
            <a:spLocks noGrp="1"/>
          </p:cNvSpPr>
          <p:nvPr>
            <p:ph type="body" sz="quarter" idx="12"/>
          </p:nvPr>
        </p:nvSpPr>
        <p:spPr>
          <a:xfrm>
            <a:off x="609598" y="4762500"/>
            <a:ext cx="3797302" cy="313932"/>
          </a:xfrm>
        </p:spPr>
        <p:txBody>
          <a:bodyPr/>
          <a:lstStyle/>
          <a:p>
            <a:r>
              <a:rPr lang="en-US" dirty="0"/>
              <a:t>Solution Architect</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502566-A841-03B2-7FEA-6E34C1856617}"/>
              </a:ext>
            </a:extLst>
          </p:cNvPr>
          <p:cNvSpPr>
            <a:spLocks noGrp="1"/>
          </p:cNvSpPr>
          <p:nvPr>
            <p:ph type="title"/>
          </p:nvPr>
        </p:nvSpPr>
        <p:spPr/>
        <p:txBody>
          <a:bodyPr/>
          <a:lstStyle/>
          <a:p>
            <a:r>
              <a:rPr lang="en-US" dirty="0"/>
              <a:t>Fine-tuned Large Language Model</a:t>
            </a:r>
          </a:p>
        </p:txBody>
      </p:sp>
      <p:sp>
        <p:nvSpPr>
          <p:cNvPr id="9" name="Content Placeholder 8">
            <a:extLst>
              <a:ext uri="{FF2B5EF4-FFF2-40B4-BE49-F238E27FC236}">
                <a16:creationId xmlns:a16="http://schemas.microsoft.com/office/drawing/2014/main" id="{B3E36738-D866-3B4C-60DD-5AF3BC186F07}"/>
              </a:ext>
            </a:extLst>
          </p:cNvPr>
          <p:cNvSpPr>
            <a:spLocks noGrp="1"/>
          </p:cNvSpPr>
          <p:nvPr>
            <p:ph sz="half" idx="1"/>
          </p:nvPr>
        </p:nvSpPr>
        <p:spPr>
          <a:xfrm>
            <a:off x="2489201" y="1711606"/>
            <a:ext cx="7213599" cy="424732"/>
          </a:xfrm>
        </p:spPr>
        <p:txBody>
          <a:bodyPr/>
          <a:lstStyle/>
          <a:p>
            <a:pPr algn="ctr"/>
            <a:r>
              <a:rPr lang="en-US" dirty="0"/>
              <a:t>How many employees are there?</a:t>
            </a:r>
          </a:p>
        </p:txBody>
      </p:sp>
      <p:sp>
        <p:nvSpPr>
          <p:cNvPr id="14" name="Content Placeholder 13">
            <a:extLst>
              <a:ext uri="{FF2B5EF4-FFF2-40B4-BE49-F238E27FC236}">
                <a16:creationId xmlns:a16="http://schemas.microsoft.com/office/drawing/2014/main" id="{2D51D8AD-5A81-E83F-3658-AA3F191D6C55}"/>
              </a:ext>
            </a:extLst>
          </p:cNvPr>
          <p:cNvSpPr>
            <a:spLocks noGrp="1"/>
          </p:cNvSpPr>
          <p:nvPr>
            <p:ph sz="half" idx="2"/>
          </p:nvPr>
        </p:nvSpPr>
        <p:spPr>
          <a:xfrm>
            <a:off x="360680" y="4614004"/>
            <a:ext cx="11470640" cy="997196"/>
          </a:xfrm>
        </p:spPr>
        <p:txBody>
          <a:bodyPr/>
          <a:lstStyle/>
          <a:p>
            <a:pPr algn="ctr"/>
            <a:r>
              <a:rPr lang="en-US" dirty="0">
                <a:latin typeface="Courier New" panose="02070309020205020404" pitchFamily="49" charset="0"/>
                <a:cs typeface="Courier New" panose="02070309020205020404" pitchFamily="49" charset="0"/>
              </a:rPr>
              <a:t>Select count(</a:t>
            </a:r>
            <a:r>
              <a:rPr lang="en-US" sz="2400" dirty="0" err="1">
                <a:latin typeface="Courier New" panose="02070309020205020404" pitchFamily="49" charset="0"/>
                <a:cs typeface="Courier New" panose="02070309020205020404" pitchFamily="49" charset="0"/>
              </a:rPr>
              <a:t>EmployeeID</a:t>
            </a:r>
            <a:r>
              <a:rPr lang="en-US" dirty="0">
                <a:latin typeface="Courier New" panose="02070309020205020404" pitchFamily="49" charset="0"/>
                <a:cs typeface="Courier New" panose="02070309020205020404" pitchFamily="49" charset="0"/>
              </a:rPr>
              <a:t>) from </a:t>
            </a:r>
            <a:r>
              <a:rPr lang="en-US" sz="2400" dirty="0" err="1">
                <a:latin typeface="Courier New" panose="02070309020205020404" pitchFamily="49" charset="0"/>
                <a:cs typeface="Courier New" panose="02070309020205020404" pitchFamily="49" charset="0"/>
              </a:rPr>
              <a:t>HR_EmployeeDetails</a:t>
            </a:r>
            <a:r>
              <a:rPr lang="en-US" sz="2400" dirty="0">
                <a:latin typeface="Courier New" panose="02070309020205020404" pitchFamily="49" charset="0"/>
                <a:cs typeface="Courier New" panose="02070309020205020404" pitchFamily="49" charset="0"/>
              </a:rPr>
              <a:t> </a:t>
            </a:r>
            <a:endParaRPr lang="en-US" dirty="0">
              <a:solidFill>
                <a:srgbClr val="FF0000"/>
              </a:solidFill>
              <a:latin typeface="Courier New" panose="02070309020205020404" pitchFamily="49" charset="0"/>
              <a:cs typeface="Courier New" panose="02070309020205020404" pitchFamily="49" charset="0"/>
            </a:endParaRPr>
          </a:p>
          <a:p>
            <a:pPr algn="ctr"/>
            <a:endParaRPr lang="en-US" dirty="0">
              <a:latin typeface="Courier New" panose="02070309020205020404" pitchFamily="49" charset="0"/>
              <a:cs typeface="Courier New" panose="02070309020205020404" pitchFamily="49" charset="0"/>
            </a:endParaRPr>
          </a:p>
        </p:txBody>
      </p:sp>
      <p:sp>
        <p:nvSpPr>
          <p:cNvPr id="15" name="Left Arrow 14">
            <a:extLst>
              <a:ext uri="{FF2B5EF4-FFF2-40B4-BE49-F238E27FC236}">
                <a16:creationId xmlns:a16="http://schemas.microsoft.com/office/drawing/2014/main" id="{85F70BB4-B5D7-E16D-4A3F-2820E53DE753}"/>
              </a:ext>
            </a:extLst>
          </p:cNvPr>
          <p:cNvSpPr/>
          <p:nvPr/>
        </p:nvSpPr>
        <p:spPr>
          <a:xfrm rot="16200000">
            <a:off x="5373926" y="3006538"/>
            <a:ext cx="1444149" cy="568976"/>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8" name="Title 6">
            <a:extLst>
              <a:ext uri="{FF2B5EF4-FFF2-40B4-BE49-F238E27FC236}">
                <a16:creationId xmlns:a16="http://schemas.microsoft.com/office/drawing/2014/main" id="{5FB94462-3042-3085-D321-E00914F248D5}"/>
              </a:ext>
            </a:extLst>
          </p:cNvPr>
          <p:cNvSpPr txBox="1">
            <a:spLocks/>
          </p:cNvSpPr>
          <p:nvPr/>
        </p:nvSpPr>
        <p:spPr>
          <a:xfrm>
            <a:off x="609600" y="5408068"/>
            <a:ext cx="10972800" cy="978729"/>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a:lstStyle>
          <a:p>
            <a:pPr algn="ctr"/>
            <a:r>
              <a:rPr lang="en-US" dirty="0"/>
              <a:t>It works… but we have to retrain it every time we add a table</a:t>
            </a:r>
          </a:p>
        </p:txBody>
      </p:sp>
    </p:spTree>
    <p:extLst>
      <p:ext uri="{BB962C8B-B14F-4D97-AF65-F5344CB8AC3E}">
        <p14:creationId xmlns:p14="http://schemas.microsoft.com/office/powerpoint/2010/main" val="1197482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B910F46-D317-5A74-C9B5-9F1551E22AC8}"/>
              </a:ext>
            </a:extLst>
          </p:cNvPr>
          <p:cNvSpPr>
            <a:spLocks noGrp="1"/>
          </p:cNvSpPr>
          <p:nvPr>
            <p:ph type="title"/>
          </p:nvPr>
        </p:nvSpPr>
        <p:spPr/>
        <p:txBody>
          <a:bodyPr/>
          <a:lstStyle/>
          <a:p>
            <a:r>
              <a:rPr lang="en-US" dirty="0"/>
              <a:t>The Real Challenges of "Talking" with Our Data</a:t>
            </a:r>
          </a:p>
        </p:txBody>
      </p:sp>
      <p:sp>
        <p:nvSpPr>
          <p:cNvPr id="13" name="Content Placeholder 12">
            <a:extLst>
              <a:ext uri="{FF2B5EF4-FFF2-40B4-BE49-F238E27FC236}">
                <a16:creationId xmlns:a16="http://schemas.microsoft.com/office/drawing/2014/main" id="{89E8AC7A-6F2A-62B7-70FF-2F1669D12871}"/>
              </a:ext>
            </a:extLst>
          </p:cNvPr>
          <p:cNvSpPr>
            <a:spLocks noGrp="1"/>
          </p:cNvSpPr>
          <p:nvPr>
            <p:ph idx="1"/>
          </p:nvPr>
        </p:nvSpPr>
        <p:spPr>
          <a:xfrm>
            <a:off x="609600" y="1714500"/>
            <a:ext cx="10972800" cy="3887218"/>
          </a:xfrm>
        </p:spPr>
        <p:txBody>
          <a:bodyPr/>
          <a:lstStyle/>
          <a:p>
            <a:pPr marL="342900" indent="-342900">
              <a:buFont typeface="Arial" panose="020B0604020202020204" pitchFamily="34" charset="0"/>
              <a:buChar char="•"/>
            </a:pPr>
            <a:r>
              <a:rPr lang="en-US" dirty="0"/>
              <a:t>Schema Hallucination: Off-the-shelf LLMs lack knowledge of our specific schema, making data retrieval a challenge.</a:t>
            </a:r>
          </a:p>
          <a:p>
            <a:pPr marL="342900" indent="-342900">
              <a:buFont typeface="Arial" panose="020B0604020202020204" pitchFamily="34" charset="0"/>
              <a:buChar char="•"/>
            </a:pPr>
            <a:r>
              <a:rPr lang="en-US" dirty="0"/>
              <a:t>Limited Context: While we can provide schema context to LLMs, it's feasible only for a handful of tables at once.</a:t>
            </a:r>
          </a:p>
          <a:p>
            <a:pPr marL="342900" indent="-342900">
              <a:buFont typeface="Arial" panose="020B0604020202020204" pitchFamily="34" charset="0"/>
              <a:buChar char="•"/>
            </a:pPr>
            <a:r>
              <a:rPr lang="en-US" dirty="0"/>
              <a:t>Constant Fine-Tuning: Any table modification necessitates re-training, making the process cumbersome and inefficient.</a:t>
            </a:r>
          </a:p>
          <a:p>
            <a:pPr marL="342900" indent="-342900">
              <a:buFont typeface="Arial" panose="020B0604020202020204" pitchFamily="34" charset="0"/>
              <a:buChar char="•"/>
            </a:pPr>
            <a:r>
              <a:rPr lang="en-US" dirty="0"/>
              <a:t>Beyond Databases: The complexities multiply when considering data outside structured databases.</a:t>
            </a:r>
          </a:p>
        </p:txBody>
      </p:sp>
      <p:sp>
        <p:nvSpPr>
          <p:cNvPr id="5" name="Slide Number Placeholder 4">
            <a:extLst>
              <a:ext uri="{FF2B5EF4-FFF2-40B4-BE49-F238E27FC236}">
                <a16:creationId xmlns:a16="http://schemas.microsoft.com/office/drawing/2014/main" id="{87103D02-0FEC-F6CA-E104-9B7E3DAC959C}"/>
              </a:ext>
            </a:extLst>
          </p:cNvPr>
          <p:cNvSpPr>
            <a:spLocks noGrp="1"/>
          </p:cNvSpPr>
          <p:nvPr>
            <p:ph type="sldNum" sz="quarter" idx="12"/>
          </p:nvPr>
        </p:nvSpPr>
        <p:spPr/>
        <p:txBody>
          <a:bodyPr/>
          <a:lstStyle/>
          <a:p>
            <a:fld id="{EB4B8DE2-A4E8-46E4-8BBF-D75455EFF32C}" type="slidenum">
              <a:rPr lang="en-US" smtClean="0"/>
              <a:pPr/>
              <a:t>11</a:t>
            </a:fld>
            <a:endParaRPr lang="en-US"/>
          </a:p>
        </p:txBody>
      </p:sp>
    </p:spTree>
    <p:extLst>
      <p:ext uri="{BB962C8B-B14F-4D97-AF65-F5344CB8AC3E}">
        <p14:creationId xmlns:p14="http://schemas.microsoft.com/office/powerpoint/2010/main" val="1724056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3D0E67-BA99-6B5E-44F5-C35DC9D0089F}"/>
              </a:ext>
            </a:extLst>
          </p:cNvPr>
          <p:cNvSpPr>
            <a:spLocks noGrp="1"/>
          </p:cNvSpPr>
          <p:nvPr>
            <p:ph type="title"/>
          </p:nvPr>
        </p:nvSpPr>
        <p:spPr>
          <a:xfrm>
            <a:off x="609600" y="3050435"/>
            <a:ext cx="10271760" cy="757130"/>
          </a:xfrm>
        </p:spPr>
        <p:txBody>
          <a:bodyPr/>
          <a:lstStyle/>
          <a:p>
            <a:r>
              <a:rPr lang="en-US" dirty="0"/>
              <a:t>We need a new type of agent</a:t>
            </a:r>
          </a:p>
        </p:txBody>
      </p:sp>
    </p:spTree>
    <p:extLst>
      <p:ext uri="{BB962C8B-B14F-4D97-AF65-F5344CB8AC3E}">
        <p14:creationId xmlns:p14="http://schemas.microsoft.com/office/powerpoint/2010/main" val="2008871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53279-6D35-7C65-B02E-49916E661654}"/>
              </a:ext>
            </a:extLst>
          </p:cNvPr>
          <p:cNvSpPr>
            <a:spLocks noGrp="1"/>
          </p:cNvSpPr>
          <p:nvPr>
            <p:ph type="title"/>
          </p:nvPr>
        </p:nvSpPr>
        <p:spPr/>
        <p:txBody>
          <a:bodyPr/>
          <a:lstStyle/>
          <a:p>
            <a:r>
              <a:rPr lang="en-US" dirty="0"/>
              <a:t>It first learns what each dataset can tell us</a:t>
            </a:r>
          </a:p>
        </p:txBody>
      </p:sp>
      <p:pic>
        <p:nvPicPr>
          <p:cNvPr id="9" name="Graphic 6">
            <a:extLst>
              <a:ext uri="{FF2B5EF4-FFF2-40B4-BE49-F238E27FC236}">
                <a16:creationId xmlns:a16="http://schemas.microsoft.com/office/drawing/2014/main" id="{A1002FD3-B9CC-3C01-4A2A-309D7C80051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113693" y="27690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a16="http://schemas.microsoft.com/office/drawing/2014/main" id="{ECFDD531-8A51-ECED-3BEE-DECE2C582585}"/>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rcRect/>
          <a:stretch/>
        </p:blipFill>
        <p:spPr>
          <a:xfrm>
            <a:off x="815225" y="2458385"/>
            <a:ext cx="1732280" cy="1732280"/>
          </a:xfrm>
          <a:prstGeom prst="rect">
            <a:avLst/>
          </a:prstGeom>
        </p:spPr>
      </p:pic>
      <p:pic>
        <p:nvPicPr>
          <p:cNvPr id="12" name="Graphic 20">
            <a:extLst>
              <a:ext uri="{FF2B5EF4-FFF2-40B4-BE49-F238E27FC236}">
                <a16:creationId xmlns:a16="http://schemas.microsoft.com/office/drawing/2014/main" id="{222D3865-9B33-5410-0CD9-787A5414476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042239" y="2553199"/>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a:extLst>
              <a:ext uri="{FF2B5EF4-FFF2-40B4-BE49-F238E27FC236}">
                <a16:creationId xmlns:a16="http://schemas.microsoft.com/office/drawing/2014/main" id="{B7459321-2763-84DA-B010-F2A8C3765186}"/>
              </a:ext>
            </a:extLst>
          </p:cNvPr>
          <p:cNvCxnSpPr/>
          <p:nvPr/>
        </p:nvCxnSpPr>
        <p:spPr>
          <a:xfrm>
            <a:off x="2908012" y="3238974"/>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13">
            <a:extLst>
              <a:ext uri="{FF2B5EF4-FFF2-40B4-BE49-F238E27FC236}">
                <a16:creationId xmlns:a16="http://schemas.microsoft.com/office/drawing/2014/main" id="{B037AC14-BD5A-1115-9BCD-9BF65E130E94}"/>
              </a:ext>
            </a:extLst>
          </p:cNvPr>
          <p:cNvSpPr txBox="1">
            <a:spLocks/>
          </p:cNvSpPr>
          <p:nvPr/>
        </p:nvSpPr>
        <p:spPr>
          <a:xfrm>
            <a:off x="3791932" y="4386349"/>
            <a:ext cx="4043265" cy="99719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Courier New" panose="02070309020205020404" pitchFamily="49" charset="0"/>
                <a:cs typeface="Courier New" panose="02070309020205020404" pitchFamily="49" charset="0"/>
              </a:rPr>
              <a:t>For every table, tell me the questions it can answer</a:t>
            </a:r>
          </a:p>
        </p:txBody>
      </p:sp>
      <p:pic>
        <p:nvPicPr>
          <p:cNvPr id="2" name="Content Placeholder 9">
            <a:extLst>
              <a:ext uri="{FF2B5EF4-FFF2-40B4-BE49-F238E27FC236}">
                <a16:creationId xmlns:a16="http://schemas.microsoft.com/office/drawing/2014/main" id="{FC278482-2402-F6B1-105A-1E46E520AB0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079626" y="2363572"/>
            <a:ext cx="1732280" cy="1732280"/>
          </a:xfrm>
          <a:prstGeom prst="rect">
            <a:avLst/>
          </a:prstGeom>
        </p:spPr>
      </p:pic>
      <p:cxnSp>
        <p:nvCxnSpPr>
          <p:cNvPr id="3" name="Straight Arrow Connector 2">
            <a:extLst>
              <a:ext uri="{FF2B5EF4-FFF2-40B4-BE49-F238E27FC236}">
                <a16:creationId xmlns:a16="http://schemas.microsoft.com/office/drawing/2014/main" id="{870BA86F-9E88-B3DB-7CC6-F9090ECFF140}"/>
              </a:ext>
            </a:extLst>
          </p:cNvPr>
          <p:cNvCxnSpPr/>
          <p:nvPr/>
        </p:nvCxnSpPr>
        <p:spPr>
          <a:xfrm>
            <a:off x="7113797" y="3245703"/>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8">
            <a:extLst>
              <a:ext uri="{FF2B5EF4-FFF2-40B4-BE49-F238E27FC236}">
                <a16:creationId xmlns:a16="http://schemas.microsoft.com/office/drawing/2014/main" id="{645AFEBB-3D22-C41F-1690-CEE1FFE29F91}"/>
              </a:ext>
            </a:extLst>
          </p:cNvPr>
          <p:cNvSpPr txBox="1">
            <a:spLocks/>
          </p:cNvSpPr>
          <p:nvPr/>
        </p:nvSpPr>
        <p:spPr>
          <a:xfrm>
            <a:off x="472192" y="4386349"/>
            <a:ext cx="2435820"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Source DB</a:t>
            </a:r>
          </a:p>
        </p:txBody>
      </p:sp>
      <p:sp>
        <p:nvSpPr>
          <p:cNvPr id="8" name="Content Placeholder 8">
            <a:extLst>
              <a:ext uri="{FF2B5EF4-FFF2-40B4-BE49-F238E27FC236}">
                <a16:creationId xmlns:a16="http://schemas.microsoft.com/office/drawing/2014/main" id="{ABD13E6D-5550-B096-AE04-E9C95D42C618}"/>
              </a:ext>
            </a:extLst>
          </p:cNvPr>
          <p:cNvSpPr txBox="1">
            <a:spLocks/>
          </p:cNvSpPr>
          <p:nvPr/>
        </p:nvSpPr>
        <p:spPr>
          <a:xfrm>
            <a:off x="8518494" y="4199344"/>
            <a:ext cx="2854544"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Knowledgebase</a:t>
            </a:r>
          </a:p>
        </p:txBody>
      </p:sp>
    </p:spTree>
    <p:extLst>
      <p:ext uri="{BB962C8B-B14F-4D97-AF65-F5344CB8AC3E}">
        <p14:creationId xmlns:p14="http://schemas.microsoft.com/office/powerpoint/2010/main" val="3241060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9DA9-1E08-4BD1-9721-640723B8FA29}"/>
              </a:ext>
            </a:extLst>
          </p:cNvPr>
          <p:cNvSpPr>
            <a:spLocks noGrp="1"/>
          </p:cNvSpPr>
          <p:nvPr>
            <p:ph type="title"/>
          </p:nvPr>
        </p:nvSpPr>
        <p:spPr/>
        <p:txBody>
          <a:bodyPr/>
          <a:lstStyle/>
          <a:p>
            <a:r>
              <a:rPr lang="en-US" dirty="0"/>
              <a:t>Asymmetric Retrieval Augmented Generation (A-RAG)</a:t>
            </a:r>
          </a:p>
        </p:txBody>
      </p:sp>
      <p:sp>
        <p:nvSpPr>
          <p:cNvPr id="3" name="Content Placeholder 2">
            <a:extLst>
              <a:ext uri="{FF2B5EF4-FFF2-40B4-BE49-F238E27FC236}">
                <a16:creationId xmlns:a16="http://schemas.microsoft.com/office/drawing/2014/main" id="{C7409D86-7FA9-03E3-AF90-69D63A02BDC7}"/>
              </a:ext>
            </a:extLst>
          </p:cNvPr>
          <p:cNvSpPr>
            <a:spLocks noGrp="1"/>
          </p:cNvSpPr>
          <p:nvPr>
            <p:ph idx="1"/>
          </p:nvPr>
        </p:nvSpPr>
        <p:spPr>
          <a:xfrm>
            <a:off x="3179928" y="1714500"/>
            <a:ext cx="8402472" cy="1486561"/>
          </a:xfrm>
        </p:spPr>
        <p:txBody>
          <a:bodyPr/>
          <a:lstStyle/>
          <a:p>
            <a:r>
              <a:rPr lang="en-US" sz="2800" dirty="0">
                <a:latin typeface="Courier New" panose="02070309020205020404" pitchFamily="49" charset="0"/>
                <a:cs typeface="Courier New" panose="02070309020205020404" pitchFamily="49" charset="0"/>
              </a:rPr>
              <a:t>patient_id|patient_name|patient_age|patient_address|patient_phone|last_contact|email</a:t>
            </a:r>
          </a:p>
          <a:p>
            <a:endParaRPr lang="en-US" dirty="0"/>
          </a:p>
        </p:txBody>
      </p:sp>
      <p:sp>
        <p:nvSpPr>
          <p:cNvPr id="4" name="Slide Number Placeholder 3">
            <a:extLst>
              <a:ext uri="{FF2B5EF4-FFF2-40B4-BE49-F238E27FC236}">
                <a16:creationId xmlns:a16="http://schemas.microsoft.com/office/drawing/2014/main" id="{667ECD22-0BF7-53B2-F538-FDF748F8F5A3}"/>
              </a:ext>
            </a:extLst>
          </p:cNvPr>
          <p:cNvSpPr>
            <a:spLocks noGrp="1"/>
          </p:cNvSpPr>
          <p:nvPr>
            <p:ph type="sldNum" sz="quarter" idx="12"/>
          </p:nvPr>
        </p:nvSpPr>
        <p:spPr/>
        <p:txBody>
          <a:bodyPr/>
          <a:lstStyle/>
          <a:p>
            <a:fld id="{EB4B8DE2-A4E8-46E4-8BBF-D75455EFF32C}" type="slidenum">
              <a:rPr lang="en-US" smtClean="0"/>
              <a:pPr/>
              <a:t>14</a:t>
            </a:fld>
            <a:endParaRPr lang="en-US"/>
          </a:p>
        </p:txBody>
      </p:sp>
      <p:sp>
        <p:nvSpPr>
          <p:cNvPr id="5" name="TextBox 4">
            <a:extLst>
              <a:ext uri="{FF2B5EF4-FFF2-40B4-BE49-F238E27FC236}">
                <a16:creationId xmlns:a16="http://schemas.microsoft.com/office/drawing/2014/main" id="{F2CA81D6-544A-185E-8D15-910BAD9884F7}"/>
              </a:ext>
            </a:extLst>
          </p:cNvPr>
          <p:cNvSpPr txBox="1"/>
          <p:nvPr/>
        </p:nvSpPr>
        <p:spPr>
          <a:xfrm>
            <a:off x="609600" y="2061153"/>
            <a:ext cx="2244204" cy="523220"/>
          </a:xfrm>
          <a:prstGeom prst="rect">
            <a:avLst/>
          </a:prstGeom>
          <a:noFill/>
        </p:spPr>
        <p:txBody>
          <a:bodyPr wrap="none" lIns="0" rIns="0" rtlCol="0">
            <a:spAutoFit/>
          </a:bodyPr>
          <a:lstStyle/>
          <a:p>
            <a:pPr algn="l"/>
            <a:r>
              <a:rPr lang="en-US" sz="2800" dirty="0"/>
              <a:t>Input Schema</a:t>
            </a:r>
          </a:p>
        </p:txBody>
      </p:sp>
      <p:sp>
        <p:nvSpPr>
          <p:cNvPr id="6" name="Content Placeholder 2">
            <a:extLst>
              <a:ext uri="{FF2B5EF4-FFF2-40B4-BE49-F238E27FC236}">
                <a16:creationId xmlns:a16="http://schemas.microsoft.com/office/drawing/2014/main" id="{2D83F6EE-AF4F-5120-A5E5-D0C14BD24C7A}"/>
              </a:ext>
            </a:extLst>
          </p:cNvPr>
          <p:cNvSpPr txBox="1">
            <a:spLocks/>
          </p:cNvSpPr>
          <p:nvPr/>
        </p:nvSpPr>
        <p:spPr>
          <a:xfrm>
            <a:off x="2853804" y="3170791"/>
            <a:ext cx="8728596" cy="250376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800" dirty="0">
                <a:latin typeface="Courier New" panose="02070309020205020404" pitchFamily="49" charset="0"/>
                <a:cs typeface="Courier New" panose="02070309020205020404" pitchFamily="49" charset="0"/>
              </a:rPr>
              <a:t>How many patients are over the age of 18?</a:t>
            </a:r>
          </a:p>
          <a:p>
            <a:pPr lvl="1"/>
            <a:r>
              <a:rPr lang="en-US" sz="2800" dirty="0">
                <a:latin typeface="Courier New" panose="02070309020205020404" pitchFamily="49" charset="0"/>
                <a:cs typeface="Courier New" panose="02070309020205020404" pitchFamily="49" charset="0"/>
              </a:rPr>
              <a:t>Who is the oldest patient?</a:t>
            </a:r>
          </a:p>
          <a:p>
            <a:pPr lvl="1"/>
            <a:r>
              <a:rPr lang="en-US" sz="2800" dirty="0">
                <a:latin typeface="Courier New" panose="02070309020205020404" pitchFamily="49" charset="0"/>
                <a:cs typeface="Courier New" panose="02070309020205020404" pitchFamily="49" charset="0"/>
              </a:rPr>
              <a:t>What is the address of patient ‘John Doe’?</a:t>
            </a:r>
          </a:p>
        </p:txBody>
      </p:sp>
      <p:sp>
        <p:nvSpPr>
          <p:cNvPr id="7" name="TextBox 6">
            <a:extLst>
              <a:ext uri="{FF2B5EF4-FFF2-40B4-BE49-F238E27FC236}">
                <a16:creationId xmlns:a16="http://schemas.microsoft.com/office/drawing/2014/main" id="{D42F25C5-BBB7-7821-2537-5F86DD56CF21}"/>
              </a:ext>
            </a:extLst>
          </p:cNvPr>
          <p:cNvSpPr txBox="1"/>
          <p:nvPr/>
        </p:nvSpPr>
        <p:spPr>
          <a:xfrm>
            <a:off x="609600" y="3212654"/>
            <a:ext cx="2420203" cy="954107"/>
          </a:xfrm>
          <a:prstGeom prst="rect">
            <a:avLst/>
          </a:prstGeom>
          <a:noFill/>
        </p:spPr>
        <p:txBody>
          <a:bodyPr wrap="square" lIns="0" rIns="0" rtlCol="0">
            <a:spAutoFit/>
          </a:bodyPr>
          <a:lstStyle/>
          <a:p>
            <a:pPr algn="l"/>
            <a:r>
              <a:rPr lang="en-US" sz="2800" dirty="0"/>
              <a:t>Hypothetical questions</a:t>
            </a:r>
          </a:p>
        </p:txBody>
      </p:sp>
    </p:spTree>
    <p:extLst>
      <p:ext uri="{BB962C8B-B14F-4D97-AF65-F5344CB8AC3E}">
        <p14:creationId xmlns:p14="http://schemas.microsoft.com/office/powerpoint/2010/main" val="175413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1A2B1A-6A97-C40D-25EB-8A0CB8EAD89E}"/>
              </a:ext>
            </a:extLst>
          </p:cNvPr>
          <p:cNvSpPr>
            <a:spLocks noGrp="1"/>
          </p:cNvSpPr>
          <p:nvPr>
            <p:ph type="title"/>
          </p:nvPr>
        </p:nvSpPr>
        <p:spPr/>
        <p:txBody>
          <a:bodyPr/>
          <a:lstStyle/>
          <a:p>
            <a:r>
              <a:rPr lang="en-US" dirty="0"/>
              <a:t>Find the right table, with the right question</a:t>
            </a:r>
          </a:p>
        </p:txBody>
      </p:sp>
      <p:sp>
        <p:nvSpPr>
          <p:cNvPr id="2" name="Slide Number Placeholder 1">
            <a:extLst>
              <a:ext uri="{FF2B5EF4-FFF2-40B4-BE49-F238E27FC236}">
                <a16:creationId xmlns:a16="http://schemas.microsoft.com/office/drawing/2014/main" id="{A9A9232D-D2F5-6D5C-7D98-FA1AA20997F2}"/>
              </a:ext>
            </a:extLst>
          </p:cNvPr>
          <p:cNvSpPr>
            <a:spLocks noGrp="1"/>
          </p:cNvSpPr>
          <p:nvPr>
            <p:ph type="sldNum" sz="quarter" idx="12"/>
          </p:nvPr>
        </p:nvSpPr>
        <p:spPr/>
        <p:txBody>
          <a:bodyPr/>
          <a:lstStyle/>
          <a:p>
            <a:fld id="{EB4B8DE2-A4E8-46E4-8BBF-D75455EFF32C}" type="slidenum">
              <a:rPr lang="en-US" smtClean="0"/>
              <a:pPr/>
              <a:t>15</a:t>
            </a:fld>
            <a:endParaRPr lang="en-US"/>
          </a:p>
        </p:txBody>
      </p:sp>
      <p:sp>
        <p:nvSpPr>
          <p:cNvPr id="7" name="TextBox 6">
            <a:extLst>
              <a:ext uri="{FF2B5EF4-FFF2-40B4-BE49-F238E27FC236}">
                <a16:creationId xmlns:a16="http://schemas.microsoft.com/office/drawing/2014/main" id="{215030A5-EAC6-AE94-80C6-5BE49D4F1891}"/>
              </a:ext>
            </a:extLst>
          </p:cNvPr>
          <p:cNvSpPr txBox="1"/>
          <p:nvPr/>
        </p:nvSpPr>
        <p:spPr>
          <a:xfrm>
            <a:off x="609600" y="2364333"/>
            <a:ext cx="10972800" cy="2585323"/>
          </a:xfrm>
          <a:prstGeom prst="rect">
            <a:avLst/>
          </a:prstGeom>
          <a:noFill/>
        </p:spPr>
        <p:txBody>
          <a:bodyPr wrap="square">
            <a:spAutoFit/>
          </a:bodyPr>
          <a:lstStyle/>
          <a:p>
            <a:pPr algn="ctr"/>
            <a:r>
              <a:rPr lang="en-US" sz="5400" dirty="0"/>
              <a:t>"If your question sounds like one the agent guessed, they probably come from the same data”</a:t>
            </a:r>
          </a:p>
        </p:txBody>
      </p:sp>
    </p:spTree>
    <p:extLst>
      <p:ext uri="{BB962C8B-B14F-4D97-AF65-F5344CB8AC3E}">
        <p14:creationId xmlns:p14="http://schemas.microsoft.com/office/powerpoint/2010/main" val="18392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53279-6D35-7C65-B02E-49916E661654}"/>
              </a:ext>
            </a:extLst>
          </p:cNvPr>
          <p:cNvSpPr>
            <a:spLocks noGrp="1"/>
          </p:cNvSpPr>
          <p:nvPr>
            <p:ph type="title"/>
          </p:nvPr>
        </p:nvSpPr>
        <p:spPr>
          <a:xfrm>
            <a:off x="609600" y="914401"/>
            <a:ext cx="10972800" cy="535531"/>
          </a:xfrm>
        </p:spPr>
        <p:txBody>
          <a:bodyPr/>
          <a:lstStyle/>
          <a:p>
            <a:r>
              <a:rPr lang="en-US" dirty="0"/>
              <a:t>From hypothetical, to real user questions…</a:t>
            </a:r>
          </a:p>
        </p:txBody>
      </p:sp>
      <p:pic>
        <p:nvPicPr>
          <p:cNvPr id="9" name="Graphic 6">
            <a:extLst>
              <a:ext uri="{FF2B5EF4-FFF2-40B4-BE49-F238E27FC236}">
                <a16:creationId xmlns:a16="http://schemas.microsoft.com/office/drawing/2014/main" id="{A1002FD3-B9CC-3C01-4A2A-309D7C80051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113693" y="27690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0">
            <a:extLst>
              <a:ext uri="{FF2B5EF4-FFF2-40B4-BE49-F238E27FC236}">
                <a16:creationId xmlns:a16="http://schemas.microsoft.com/office/drawing/2014/main" id="{222D3865-9B33-5410-0CD9-787A5414476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042239" y="2553199"/>
            <a:ext cx="1542653" cy="1542653"/>
          </a:xfrm>
          <a:prstGeom prst="rect">
            <a:avLst/>
          </a:prstGeom>
          <a:noFill/>
          <a:ln>
            <a:noFill/>
          </a:ln>
        </p:spPr>
      </p:pic>
      <p:cxnSp>
        <p:nvCxnSpPr>
          <p:cNvPr id="15" name="Straight Arrow Connector 14">
            <a:extLst>
              <a:ext uri="{FF2B5EF4-FFF2-40B4-BE49-F238E27FC236}">
                <a16:creationId xmlns:a16="http://schemas.microsoft.com/office/drawing/2014/main" id="{B7459321-2763-84DA-B010-F2A8C3765186}"/>
              </a:ext>
            </a:extLst>
          </p:cNvPr>
          <p:cNvCxnSpPr/>
          <p:nvPr/>
        </p:nvCxnSpPr>
        <p:spPr>
          <a:xfrm>
            <a:off x="2908012" y="3238974"/>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2" name="Content Placeholder 9">
            <a:extLst>
              <a:ext uri="{FF2B5EF4-FFF2-40B4-BE49-F238E27FC236}">
                <a16:creationId xmlns:a16="http://schemas.microsoft.com/office/drawing/2014/main" id="{FC278482-2402-F6B1-105A-1E46E520AB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096000" y="1565699"/>
            <a:ext cx="1203375" cy="1203375"/>
          </a:xfrm>
          <a:prstGeom prst="rect">
            <a:avLst/>
          </a:prstGeom>
        </p:spPr>
      </p:pic>
      <p:cxnSp>
        <p:nvCxnSpPr>
          <p:cNvPr id="3" name="Straight Arrow Connector 2">
            <a:extLst>
              <a:ext uri="{FF2B5EF4-FFF2-40B4-BE49-F238E27FC236}">
                <a16:creationId xmlns:a16="http://schemas.microsoft.com/office/drawing/2014/main" id="{870BA86F-9E88-B3DB-7CC6-F9090ECFF140}"/>
              </a:ext>
            </a:extLst>
          </p:cNvPr>
          <p:cNvCxnSpPr/>
          <p:nvPr/>
        </p:nvCxnSpPr>
        <p:spPr>
          <a:xfrm>
            <a:off x="7113797" y="3245703"/>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ABD13E6D-5550-B096-AE04-E9C95D42C618}"/>
              </a:ext>
            </a:extLst>
          </p:cNvPr>
          <p:cNvSpPr txBox="1">
            <a:spLocks/>
          </p:cNvSpPr>
          <p:nvPr/>
        </p:nvSpPr>
        <p:spPr>
          <a:xfrm>
            <a:off x="5201711" y="1927320"/>
            <a:ext cx="2991952" cy="480131"/>
          </a:xfrm>
          <a:prstGeom prst="rect">
            <a:avLst/>
          </a:prstGeom>
          <a:solidFill>
            <a:schemeClr val="bg2"/>
          </a:solidFill>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Knowledgebase</a:t>
            </a:r>
          </a:p>
        </p:txBody>
      </p:sp>
      <p:pic>
        <p:nvPicPr>
          <p:cNvPr id="13" name="Graphic 22">
            <a:extLst>
              <a:ext uri="{FF2B5EF4-FFF2-40B4-BE49-F238E27FC236}">
                <a16:creationId xmlns:a16="http://schemas.microsoft.com/office/drawing/2014/main" id="{452325F4-DFF6-57EA-E510-D00AD5B27FE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26496" y="2407451"/>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Content Placeholder 8">
            <a:extLst>
              <a:ext uri="{FF2B5EF4-FFF2-40B4-BE49-F238E27FC236}">
                <a16:creationId xmlns:a16="http://schemas.microsoft.com/office/drawing/2014/main" id="{260EE314-92BD-E78A-4555-80F1AA3DB43D}"/>
              </a:ext>
            </a:extLst>
          </p:cNvPr>
          <p:cNvSpPr txBox="1">
            <a:spLocks/>
          </p:cNvSpPr>
          <p:nvPr/>
        </p:nvSpPr>
        <p:spPr>
          <a:xfrm>
            <a:off x="113429" y="4260792"/>
            <a:ext cx="2435820" cy="125572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How many employees are there?</a:t>
            </a:r>
          </a:p>
        </p:txBody>
      </p:sp>
      <p:sp>
        <p:nvSpPr>
          <p:cNvPr id="20" name="TextBox 19">
            <a:extLst>
              <a:ext uri="{FF2B5EF4-FFF2-40B4-BE49-F238E27FC236}">
                <a16:creationId xmlns:a16="http://schemas.microsoft.com/office/drawing/2014/main" id="{4502DFC8-6892-F53F-D54F-457B448F43AC}"/>
              </a:ext>
            </a:extLst>
          </p:cNvPr>
          <p:cNvSpPr txBox="1"/>
          <p:nvPr/>
        </p:nvSpPr>
        <p:spPr>
          <a:xfrm>
            <a:off x="3388058" y="4348977"/>
            <a:ext cx="4254688" cy="1384995"/>
          </a:xfrm>
          <a:prstGeom prst="rect">
            <a:avLst/>
          </a:prstGeom>
          <a:noFill/>
        </p:spPr>
        <p:txBody>
          <a:bodyPr wrap="square">
            <a:spAutoFit/>
          </a:bodyPr>
          <a:lstStyle/>
          <a:p>
            <a:pPr lvl="1" algn="ctr"/>
            <a:r>
              <a:rPr lang="en-US" sz="2800" dirty="0">
                <a:latin typeface="Courier New" panose="02070309020205020404" pitchFamily="49" charset="0"/>
                <a:cs typeface="Courier New" panose="02070309020205020404" pitchFamily="49" charset="0"/>
              </a:rPr>
              <a:t>Closest matching question is X from table Y</a:t>
            </a:r>
          </a:p>
        </p:txBody>
      </p:sp>
      <p:pic>
        <p:nvPicPr>
          <p:cNvPr id="21" name="Content Placeholder 9">
            <a:extLst>
              <a:ext uri="{FF2B5EF4-FFF2-40B4-BE49-F238E27FC236}">
                <a16:creationId xmlns:a16="http://schemas.microsoft.com/office/drawing/2014/main" id="{704008AC-A208-B165-17DE-1E05F5BC5E71}"/>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rcRect/>
          <a:stretch/>
        </p:blipFill>
        <p:spPr>
          <a:xfrm>
            <a:off x="9043028" y="2363572"/>
            <a:ext cx="1732280" cy="1732280"/>
          </a:xfrm>
          <a:prstGeom prst="rect">
            <a:avLst/>
          </a:prstGeom>
        </p:spPr>
      </p:pic>
      <p:sp>
        <p:nvSpPr>
          <p:cNvPr id="22" name="Content Placeholder 8">
            <a:extLst>
              <a:ext uri="{FF2B5EF4-FFF2-40B4-BE49-F238E27FC236}">
                <a16:creationId xmlns:a16="http://schemas.microsoft.com/office/drawing/2014/main" id="{248371F5-2498-B637-B933-ACBB5F63E9AA}"/>
              </a:ext>
            </a:extLst>
          </p:cNvPr>
          <p:cNvSpPr txBox="1">
            <a:spLocks/>
          </p:cNvSpPr>
          <p:nvPr/>
        </p:nvSpPr>
        <p:spPr>
          <a:xfrm>
            <a:off x="8699995" y="4291536"/>
            <a:ext cx="2435820"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Source DB</a:t>
            </a:r>
          </a:p>
        </p:txBody>
      </p:sp>
      <p:sp>
        <p:nvSpPr>
          <p:cNvPr id="27" name="TextBox 26">
            <a:extLst>
              <a:ext uri="{FF2B5EF4-FFF2-40B4-BE49-F238E27FC236}">
                <a16:creationId xmlns:a16="http://schemas.microsoft.com/office/drawing/2014/main" id="{68D50884-F367-E1DF-BCEB-0F28BCD608D5}"/>
              </a:ext>
            </a:extLst>
          </p:cNvPr>
          <p:cNvSpPr txBox="1"/>
          <p:nvPr/>
        </p:nvSpPr>
        <p:spPr>
          <a:xfrm>
            <a:off x="5630498" y="3498829"/>
            <a:ext cx="4254688" cy="261610"/>
          </a:xfrm>
          <a:prstGeom prst="rect">
            <a:avLst/>
          </a:prstGeom>
          <a:noFill/>
        </p:spPr>
        <p:txBody>
          <a:bodyPr wrap="square">
            <a:spAutoFit/>
          </a:bodyPr>
          <a:lstStyle/>
          <a:p>
            <a:pPr lvl="1" algn="ctr"/>
            <a:r>
              <a:rPr lang="en-US" sz="1100" dirty="0">
                <a:latin typeface="Courier New" panose="02070309020205020404" pitchFamily="49" charset="0"/>
                <a:cs typeface="Courier New" panose="02070309020205020404" pitchFamily="49" charset="0"/>
              </a:rPr>
              <a:t>select * from y</a:t>
            </a:r>
          </a:p>
        </p:txBody>
      </p:sp>
    </p:spTree>
    <p:extLst>
      <p:ext uri="{BB962C8B-B14F-4D97-AF65-F5344CB8AC3E}">
        <p14:creationId xmlns:p14="http://schemas.microsoft.com/office/powerpoint/2010/main" val="3678579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53279-6D35-7C65-B02E-49916E661654}"/>
              </a:ext>
            </a:extLst>
          </p:cNvPr>
          <p:cNvSpPr>
            <a:spLocks noGrp="1"/>
          </p:cNvSpPr>
          <p:nvPr>
            <p:ph type="title"/>
          </p:nvPr>
        </p:nvSpPr>
        <p:spPr/>
        <p:txBody>
          <a:bodyPr/>
          <a:lstStyle/>
          <a:p>
            <a:r>
              <a:rPr lang="en-US" dirty="0"/>
              <a:t>This technique can work for any data store</a:t>
            </a:r>
          </a:p>
        </p:txBody>
      </p:sp>
      <p:pic>
        <p:nvPicPr>
          <p:cNvPr id="9" name="Graphic 6">
            <a:extLst>
              <a:ext uri="{FF2B5EF4-FFF2-40B4-BE49-F238E27FC236}">
                <a16:creationId xmlns:a16="http://schemas.microsoft.com/office/drawing/2014/main" id="{A1002FD3-B9CC-3C01-4A2A-309D7C80051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352163" y="302013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0">
            <a:extLst>
              <a:ext uri="{FF2B5EF4-FFF2-40B4-BE49-F238E27FC236}">
                <a16:creationId xmlns:a16="http://schemas.microsoft.com/office/drawing/2014/main" id="{222D3865-9B33-5410-0CD9-787A5414476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042239" y="2553199"/>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a:extLst>
              <a:ext uri="{FF2B5EF4-FFF2-40B4-BE49-F238E27FC236}">
                <a16:creationId xmlns:a16="http://schemas.microsoft.com/office/drawing/2014/main" id="{B7459321-2763-84DA-B010-F2A8C3765186}"/>
              </a:ext>
            </a:extLst>
          </p:cNvPr>
          <p:cNvCxnSpPr/>
          <p:nvPr/>
        </p:nvCxnSpPr>
        <p:spPr>
          <a:xfrm>
            <a:off x="2908012" y="3238974"/>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13">
            <a:extLst>
              <a:ext uri="{FF2B5EF4-FFF2-40B4-BE49-F238E27FC236}">
                <a16:creationId xmlns:a16="http://schemas.microsoft.com/office/drawing/2014/main" id="{B037AC14-BD5A-1115-9BCD-9BF65E130E94}"/>
              </a:ext>
            </a:extLst>
          </p:cNvPr>
          <p:cNvSpPr txBox="1">
            <a:spLocks/>
          </p:cNvSpPr>
          <p:nvPr/>
        </p:nvSpPr>
        <p:spPr>
          <a:xfrm>
            <a:off x="3791932" y="4386349"/>
            <a:ext cx="4043265" cy="99719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Courier New" panose="02070309020205020404" pitchFamily="49" charset="0"/>
                <a:cs typeface="Courier New" panose="02070309020205020404" pitchFamily="49" charset="0"/>
              </a:rPr>
              <a:t>For every table/record/document/file, tell me the questions it can answer</a:t>
            </a:r>
          </a:p>
        </p:txBody>
      </p:sp>
      <p:pic>
        <p:nvPicPr>
          <p:cNvPr id="2" name="Content Placeholder 9">
            <a:extLst>
              <a:ext uri="{FF2B5EF4-FFF2-40B4-BE49-F238E27FC236}">
                <a16:creationId xmlns:a16="http://schemas.microsoft.com/office/drawing/2014/main" id="{FC278482-2402-F6B1-105A-1E46E520AB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079626" y="2363572"/>
            <a:ext cx="1732280" cy="1732280"/>
          </a:xfrm>
          <a:prstGeom prst="rect">
            <a:avLst/>
          </a:prstGeom>
        </p:spPr>
      </p:pic>
      <p:cxnSp>
        <p:nvCxnSpPr>
          <p:cNvPr id="3" name="Straight Arrow Connector 2">
            <a:extLst>
              <a:ext uri="{FF2B5EF4-FFF2-40B4-BE49-F238E27FC236}">
                <a16:creationId xmlns:a16="http://schemas.microsoft.com/office/drawing/2014/main" id="{870BA86F-9E88-B3DB-7CC6-F9090ECFF140}"/>
              </a:ext>
            </a:extLst>
          </p:cNvPr>
          <p:cNvCxnSpPr/>
          <p:nvPr/>
        </p:nvCxnSpPr>
        <p:spPr>
          <a:xfrm>
            <a:off x="7113797" y="3245703"/>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ABD13E6D-5550-B096-AE04-E9C95D42C618}"/>
              </a:ext>
            </a:extLst>
          </p:cNvPr>
          <p:cNvSpPr txBox="1">
            <a:spLocks/>
          </p:cNvSpPr>
          <p:nvPr/>
        </p:nvSpPr>
        <p:spPr>
          <a:xfrm>
            <a:off x="8518494" y="4199344"/>
            <a:ext cx="2854544"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Knowledgebase</a:t>
            </a:r>
          </a:p>
        </p:txBody>
      </p:sp>
      <p:pic>
        <p:nvPicPr>
          <p:cNvPr id="13" name="Graphic 16">
            <a:extLst>
              <a:ext uri="{FF2B5EF4-FFF2-40B4-BE49-F238E27FC236}">
                <a16:creationId xmlns:a16="http://schemas.microsoft.com/office/drawing/2014/main" id="{5C12E3B9-C5C2-E816-D2FA-C5BA2F02388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259730" y="21029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BF9A7B41-19ED-0545-9EFD-762CEBEBA768}"/>
              </a:ext>
            </a:extLst>
          </p:cNvPr>
          <p:cNvSpPr txBox="1">
            <a:spLocks noChangeArrowheads="1"/>
          </p:cNvSpPr>
          <p:nvPr/>
        </p:nvSpPr>
        <p:spPr bwMode="auto">
          <a:xfrm>
            <a:off x="1502493" y="286490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pic>
        <p:nvPicPr>
          <p:cNvPr id="16" name="Graphic 6">
            <a:extLst>
              <a:ext uri="{FF2B5EF4-FFF2-40B4-BE49-F238E27FC236}">
                <a16:creationId xmlns:a16="http://schemas.microsoft.com/office/drawing/2014/main" id="{BC156AFD-2FAE-688E-6CD0-0D9561B85510}"/>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259730" y="351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9">
            <a:extLst>
              <a:ext uri="{FF2B5EF4-FFF2-40B4-BE49-F238E27FC236}">
                <a16:creationId xmlns:a16="http://schemas.microsoft.com/office/drawing/2014/main" id="{E95FDE9C-77C8-40FE-A173-73C63A3A1223}"/>
              </a:ext>
            </a:extLst>
          </p:cNvPr>
          <p:cNvSpPr txBox="1">
            <a:spLocks noChangeArrowheads="1"/>
          </p:cNvSpPr>
          <p:nvPr/>
        </p:nvSpPr>
        <p:spPr bwMode="auto">
          <a:xfrm>
            <a:off x="1510430" y="4282742"/>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18" name="Graphic 23">
            <a:extLst>
              <a:ext uri="{FF2B5EF4-FFF2-40B4-BE49-F238E27FC236}">
                <a16:creationId xmlns:a16="http://schemas.microsoft.com/office/drawing/2014/main" id="{80965B8F-DE7D-18DA-4471-EB25C0B89D6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70554" y="35191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34">
            <a:extLst>
              <a:ext uri="{FF2B5EF4-FFF2-40B4-BE49-F238E27FC236}">
                <a16:creationId xmlns:a16="http://schemas.microsoft.com/office/drawing/2014/main" id="{646535AE-D0A2-0591-4007-A66496B9BD3D}"/>
              </a:ext>
            </a:extLst>
          </p:cNvPr>
          <p:cNvSpPr txBox="1">
            <a:spLocks noChangeArrowheads="1"/>
          </p:cNvSpPr>
          <p:nvPr/>
        </p:nvSpPr>
        <p:spPr bwMode="auto">
          <a:xfrm>
            <a:off x="-193808" y="4279567"/>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20" name="Graphic 8">
            <a:extLst>
              <a:ext uri="{FF2B5EF4-FFF2-40B4-BE49-F238E27FC236}">
                <a16:creationId xmlns:a16="http://schemas.microsoft.com/office/drawing/2014/main" id="{8A44E3C4-3482-35AF-91B1-047557871D91}"/>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75556" y="209329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3D24E3DC-58B0-3538-08A1-4DF12CF17533}"/>
              </a:ext>
            </a:extLst>
          </p:cNvPr>
          <p:cNvSpPr txBox="1">
            <a:spLocks noChangeArrowheads="1"/>
          </p:cNvSpPr>
          <p:nvPr/>
        </p:nvSpPr>
        <p:spPr bwMode="auto">
          <a:xfrm>
            <a:off x="-165086" y="2845750"/>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Tree>
    <p:extLst>
      <p:ext uri="{BB962C8B-B14F-4D97-AF65-F5344CB8AC3E}">
        <p14:creationId xmlns:p14="http://schemas.microsoft.com/office/powerpoint/2010/main" val="107266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3D0E67-BA99-6B5E-44F5-C35DC9D0089F}"/>
              </a:ext>
            </a:extLst>
          </p:cNvPr>
          <p:cNvSpPr>
            <a:spLocks noGrp="1"/>
          </p:cNvSpPr>
          <p:nvPr>
            <p:ph type="title"/>
          </p:nvPr>
        </p:nvSpPr>
        <p:spPr>
          <a:xfrm>
            <a:off x="609600" y="3050435"/>
            <a:ext cx="10271760" cy="757130"/>
          </a:xfrm>
        </p:spPr>
        <p:txBody>
          <a:bodyPr/>
          <a:lstStyle/>
          <a:p>
            <a:r>
              <a:rPr lang="en-US" dirty="0"/>
              <a:t>How Can I Build This?</a:t>
            </a:r>
          </a:p>
        </p:txBody>
      </p:sp>
    </p:spTree>
    <p:extLst>
      <p:ext uri="{BB962C8B-B14F-4D97-AF65-F5344CB8AC3E}">
        <p14:creationId xmlns:p14="http://schemas.microsoft.com/office/powerpoint/2010/main" val="2965778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1B17ED-2431-F976-320F-75D7D6B8445B}"/>
              </a:ext>
            </a:extLst>
          </p:cNvPr>
          <p:cNvSpPr>
            <a:spLocks noGrp="1"/>
          </p:cNvSpPr>
          <p:nvPr>
            <p:ph type="title"/>
          </p:nvPr>
        </p:nvSpPr>
        <p:spPr/>
        <p:txBody>
          <a:bodyPr/>
          <a:lstStyle/>
          <a:p>
            <a:r>
              <a:rPr lang="en-US" dirty="0"/>
              <a:t>Choose a Large Language Model (LLM)</a:t>
            </a:r>
          </a:p>
        </p:txBody>
      </p:sp>
      <p:sp>
        <p:nvSpPr>
          <p:cNvPr id="5" name="Content Placeholder 4">
            <a:extLst>
              <a:ext uri="{FF2B5EF4-FFF2-40B4-BE49-F238E27FC236}">
                <a16:creationId xmlns:a16="http://schemas.microsoft.com/office/drawing/2014/main" id="{05DECDBE-C726-18FE-FE92-398C627F294B}"/>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BB9A4CFA-C700-E55E-D1A3-59D611DE81BC}"/>
              </a:ext>
            </a:extLst>
          </p:cNvPr>
          <p:cNvSpPr>
            <a:spLocks noGrp="1"/>
          </p:cNvSpPr>
          <p:nvPr>
            <p:ph type="sldNum" sz="quarter" idx="12"/>
          </p:nvPr>
        </p:nvSpPr>
        <p:spPr/>
        <p:txBody>
          <a:bodyPr/>
          <a:lstStyle/>
          <a:p>
            <a:fld id="{EB4B8DE2-A4E8-46E4-8BBF-D75455EFF32C}" type="slidenum">
              <a:rPr lang="en-US" smtClean="0"/>
              <a:pPr/>
              <a:t>19</a:t>
            </a:fld>
            <a:endParaRPr lang="en-US"/>
          </a:p>
        </p:txBody>
      </p:sp>
    </p:spTree>
    <p:extLst>
      <p:ext uri="{BB962C8B-B14F-4D97-AF65-F5344CB8AC3E}">
        <p14:creationId xmlns:p14="http://schemas.microsoft.com/office/powerpoint/2010/main" val="338993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7E5C95-879F-50B4-5DCA-50BA5E47EB09}"/>
              </a:ext>
            </a:extLst>
          </p:cNvPr>
          <p:cNvSpPr>
            <a:spLocks noGrp="1"/>
          </p:cNvSpPr>
          <p:nvPr>
            <p:ph type="title"/>
          </p:nvPr>
        </p:nvSpPr>
        <p:spPr/>
        <p:txBody>
          <a:bodyPr/>
          <a:lstStyle/>
          <a:p>
            <a:r>
              <a:rPr lang="en-US" dirty="0"/>
              <a:t>What will we cover?</a:t>
            </a:r>
          </a:p>
        </p:txBody>
      </p:sp>
      <p:sp>
        <p:nvSpPr>
          <p:cNvPr id="8" name="Text Placeholder 7">
            <a:extLst>
              <a:ext uri="{FF2B5EF4-FFF2-40B4-BE49-F238E27FC236}">
                <a16:creationId xmlns:a16="http://schemas.microsoft.com/office/drawing/2014/main" id="{6AAAA199-9488-A20F-8009-FF470A3AFA3D}"/>
              </a:ext>
            </a:extLst>
          </p:cNvPr>
          <p:cNvSpPr>
            <a:spLocks noGrp="1"/>
          </p:cNvSpPr>
          <p:nvPr>
            <p:ph type="body" sz="quarter" idx="10"/>
          </p:nvPr>
        </p:nvSpPr>
        <p:spPr>
          <a:xfrm>
            <a:off x="609600" y="1714500"/>
            <a:ext cx="10972800" cy="3293209"/>
          </a:xfrm>
        </p:spPr>
        <p:txBody>
          <a:bodyPr/>
          <a:lstStyle/>
          <a:p>
            <a:pPr marL="342900" indent="-342900">
              <a:buFont typeface="Arial" panose="020B0604020202020204" pitchFamily="34" charset="0"/>
              <a:buChar char="•"/>
            </a:pPr>
            <a:r>
              <a:rPr lang="en-US" dirty="0"/>
              <a:t>Why is it hard to have conversations with my data?</a:t>
            </a:r>
          </a:p>
          <a:p>
            <a:pPr marL="342900" indent="-342900">
              <a:buFont typeface="Arial" panose="020B0604020202020204" pitchFamily="34" charset="0"/>
              <a:buChar char="•"/>
            </a:pPr>
            <a:r>
              <a:rPr lang="en-US" dirty="0"/>
              <a:t>Introducing a new Retrieval Augmented Generation (RAG) chatbot</a:t>
            </a:r>
          </a:p>
          <a:p>
            <a:pPr marL="342900" indent="-342900">
              <a:buFont typeface="Arial" panose="020B0604020202020204" pitchFamily="34" charset="0"/>
              <a:buChar char="•"/>
            </a:pPr>
            <a:r>
              <a:rPr lang="en-US" dirty="0"/>
              <a:t>How it works</a:t>
            </a:r>
          </a:p>
          <a:p>
            <a:pPr marL="342900" indent="-342900">
              <a:buFont typeface="Arial" panose="020B0604020202020204" pitchFamily="34" charset="0"/>
              <a:buChar char="•"/>
            </a:pPr>
            <a:r>
              <a:rPr lang="en-US" dirty="0"/>
              <a:t>AWS Architecture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689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1B17ED-2431-F976-320F-75D7D6B8445B}"/>
              </a:ext>
            </a:extLst>
          </p:cNvPr>
          <p:cNvSpPr>
            <a:spLocks noGrp="1"/>
          </p:cNvSpPr>
          <p:nvPr>
            <p:ph type="title"/>
          </p:nvPr>
        </p:nvSpPr>
        <p:spPr/>
        <p:txBody>
          <a:bodyPr/>
          <a:lstStyle/>
          <a:p>
            <a:r>
              <a:rPr lang="en-US" dirty="0"/>
              <a:t>Choose Amazon Kendra</a:t>
            </a:r>
          </a:p>
        </p:txBody>
      </p:sp>
      <p:sp>
        <p:nvSpPr>
          <p:cNvPr id="5" name="Content Placeholder 4">
            <a:extLst>
              <a:ext uri="{FF2B5EF4-FFF2-40B4-BE49-F238E27FC236}">
                <a16:creationId xmlns:a16="http://schemas.microsoft.com/office/drawing/2014/main" id="{05DECDBE-C726-18FE-FE92-398C627F294B}"/>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BB9A4CFA-C700-E55E-D1A3-59D611DE81BC}"/>
              </a:ext>
            </a:extLst>
          </p:cNvPr>
          <p:cNvSpPr>
            <a:spLocks noGrp="1"/>
          </p:cNvSpPr>
          <p:nvPr>
            <p:ph type="sldNum" sz="quarter" idx="12"/>
          </p:nvPr>
        </p:nvSpPr>
        <p:spPr/>
        <p:txBody>
          <a:bodyPr/>
          <a:lstStyle/>
          <a:p>
            <a:fld id="{EB4B8DE2-A4E8-46E4-8BBF-D75455EFF32C}" type="slidenum">
              <a:rPr lang="en-US" smtClean="0"/>
              <a:pPr/>
              <a:t>20</a:t>
            </a:fld>
            <a:endParaRPr lang="en-US"/>
          </a:p>
        </p:txBody>
      </p:sp>
    </p:spTree>
    <p:extLst>
      <p:ext uri="{BB962C8B-B14F-4D97-AF65-F5344CB8AC3E}">
        <p14:creationId xmlns:p14="http://schemas.microsoft.com/office/powerpoint/2010/main" val="316892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1B17ED-2431-F976-320F-75D7D6B8445B}"/>
              </a:ext>
            </a:extLst>
          </p:cNvPr>
          <p:cNvSpPr>
            <a:spLocks noGrp="1"/>
          </p:cNvSpPr>
          <p:nvPr>
            <p:ph type="title"/>
          </p:nvPr>
        </p:nvSpPr>
        <p:spPr/>
        <p:txBody>
          <a:bodyPr/>
          <a:lstStyle/>
          <a:p>
            <a:r>
              <a:rPr lang="en-US" dirty="0"/>
              <a:t>Or, Choose a Vector/Search Database</a:t>
            </a:r>
          </a:p>
        </p:txBody>
      </p:sp>
      <p:sp>
        <p:nvSpPr>
          <p:cNvPr id="5" name="Content Placeholder 4">
            <a:extLst>
              <a:ext uri="{FF2B5EF4-FFF2-40B4-BE49-F238E27FC236}">
                <a16:creationId xmlns:a16="http://schemas.microsoft.com/office/drawing/2014/main" id="{05DECDBE-C726-18FE-FE92-398C627F294B}"/>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BB9A4CFA-C700-E55E-D1A3-59D611DE81BC}"/>
              </a:ext>
            </a:extLst>
          </p:cNvPr>
          <p:cNvSpPr>
            <a:spLocks noGrp="1"/>
          </p:cNvSpPr>
          <p:nvPr>
            <p:ph type="sldNum" sz="quarter" idx="12"/>
          </p:nvPr>
        </p:nvSpPr>
        <p:spPr/>
        <p:txBody>
          <a:bodyPr/>
          <a:lstStyle/>
          <a:p>
            <a:fld id="{EB4B8DE2-A4E8-46E4-8BBF-D75455EFF32C}" type="slidenum">
              <a:rPr lang="en-US" smtClean="0"/>
              <a:pPr/>
              <a:t>21</a:t>
            </a:fld>
            <a:endParaRPr lang="en-US"/>
          </a:p>
        </p:txBody>
      </p:sp>
    </p:spTree>
    <p:extLst>
      <p:ext uri="{BB962C8B-B14F-4D97-AF65-F5344CB8AC3E}">
        <p14:creationId xmlns:p14="http://schemas.microsoft.com/office/powerpoint/2010/main" val="362943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97E1-7FE9-A0FE-D15D-75A973C8C3F2}"/>
              </a:ext>
            </a:extLst>
          </p:cNvPr>
          <p:cNvSpPr>
            <a:spLocks noGrp="1"/>
          </p:cNvSpPr>
          <p:nvPr>
            <p:ph type="title"/>
          </p:nvPr>
        </p:nvSpPr>
        <p:spPr/>
        <p:txBody>
          <a:bodyPr/>
          <a:lstStyle/>
          <a:p>
            <a:r>
              <a:rPr lang="en-US" dirty="0"/>
              <a:t>Now lets put it all together</a:t>
            </a:r>
          </a:p>
        </p:txBody>
      </p:sp>
      <p:sp>
        <p:nvSpPr>
          <p:cNvPr id="3" name="Content Placeholder 2">
            <a:extLst>
              <a:ext uri="{FF2B5EF4-FFF2-40B4-BE49-F238E27FC236}">
                <a16:creationId xmlns:a16="http://schemas.microsoft.com/office/drawing/2014/main" id="{F712F0C4-1A79-6D82-27D0-3D973D097856}"/>
              </a:ext>
            </a:extLst>
          </p:cNvPr>
          <p:cNvSpPr>
            <a:spLocks noGrp="1"/>
          </p:cNvSpPr>
          <p:nvPr>
            <p:ph idx="1"/>
          </p:nvPr>
        </p:nvSpPr>
        <p:spPr>
          <a:xfrm>
            <a:off x="609600" y="1714500"/>
            <a:ext cx="10972800" cy="480131"/>
          </a:xfrm>
        </p:spPr>
        <p:txBody>
          <a:bodyPr/>
          <a:lstStyle/>
          <a:p>
            <a:r>
              <a:rPr lang="en-US" dirty="0"/>
              <a:t>AWS Architecture here</a:t>
            </a:r>
          </a:p>
        </p:txBody>
      </p:sp>
      <p:sp>
        <p:nvSpPr>
          <p:cNvPr id="4" name="Slide Number Placeholder 3">
            <a:extLst>
              <a:ext uri="{FF2B5EF4-FFF2-40B4-BE49-F238E27FC236}">
                <a16:creationId xmlns:a16="http://schemas.microsoft.com/office/drawing/2014/main" id="{3E745F9C-F30C-44F4-1F65-813EA2883455}"/>
              </a:ext>
            </a:extLst>
          </p:cNvPr>
          <p:cNvSpPr>
            <a:spLocks noGrp="1"/>
          </p:cNvSpPr>
          <p:nvPr>
            <p:ph type="sldNum" sz="quarter" idx="12"/>
          </p:nvPr>
        </p:nvSpPr>
        <p:spPr/>
        <p:txBody>
          <a:bodyPr/>
          <a:lstStyle/>
          <a:p>
            <a:fld id="{EB4B8DE2-A4E8-46E4-8BBF-D75455EFF32C}" type="slidenum">
              <a:rPr lang="en-US" smtClean="0"/>
              <a:pPr/>
              <a:t>22</a:t>
            </a:fld>
            <a:endParaRPr lang="en-US"/>
          </a:p>
        </p:txBody>
      </p:sp>
    </p:spTree>
    <p:extLst>
      <p:ext uri="{BB962C8B-B14F-4D97-AF65-F5344CB8AC3E}">
        <p14:creationId xmlns:p14="http://schemas.microsoft.com/office/powerpoint/2010/main" val="3512845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3D0E67-BA99-6B5E-44F5-C35DC9D0089F}"/>
              </a:ext>
            </a:extLst>
          </p:cNvPr>
          <p:cNvSpPr>
            <a:spLocks noGrp="1"/>
          </p:cNvSpPr>
          <p:nvPr>
            <p:ph type="title"/>
          </p:nvPr>
        </p:nvSpPr>
        <p:spPr>
          <a:xfrm>
            <a:off x="609600" y="3050435"/>
            <a:ext cx="10271760" cy="757130"/>
          </a:xfrm>
        </p:spPr>
        <p:txBody>
          <a:bodyPr/>
          <a:lstStyle/>
          <a:p>
            <a:r>
              <a:rPr lang="en-US" dirty="0"/>
              <a:t>Demo</a:t>
            </a:r>
          </a:p>
        </p:txBody>
      </p:sp>
    </p:spTree>
    <p:extLst>
      <p:ext uri="{BB962C8B-B14F-4D97-AF65-F5344CB8AC3E}">
        <p14:creationId xmlns:p14="http://schemas.microsoft.com/office/powerpoint/2010/main" val="135072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3D0E67-BA99-6B5E-44F5-C35DC9D0089F}"/>
              </a:ext>
            </a:extLst>
          </p:cNvPr>
          <p:cNvSpPr>
            <a:spLocks noGrp="1"/>
          </p:cNvSpPr>
          <p:nvPr>
            <p:ph type="title"/>
          </p:nvPr>
        </p:nvSpPr>
        <p:spPr>
          <a:xfrm>
            <a:off x="3909848" y="701373"/>
            <a:ext cx="4372303" cy="757130"/>
          </a:xfrm>
        </p:spPr>
        <p:txBody>
          <a:bodyPr/>
          <a:lstStyle/>
          <a:p>
            <a:r>
              <a:rPr lang="en-US" dirty="0"/>
              <a:t>Scan for slides</a:t>
            </a:r>
          </a:p>
        </p:txBody>
      </p:sp>
    </p:spTree>
    <p:extLst>
      <p:ext uri="{BB962C8B-B14F-4D97-AF65-F5344CB8AC3E}">
        <p14:creationId xmlns:p14="http://schemas.microsoft.com/office/powerpoint/2010/main" val="1649145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C79078D-CF54-C9D8-C069-D8AB6D3ABDE9}"/>
              </a:ext>
            </a:extLst>
          </p:cNvPr>
          <p:cNvSpPr>
            <a:spLocks noGrp="1"/>
          </p:cNvSpPr>
          <p:nvPr>
            <p:ph type="title"/>
          </p:nvPr>
        </p:nvSpPr>
        <p:spPr/>
        <p:txBody>
          <a:bodyPr/>
          <a:lstStyle/>
          <a:p>
            <a:endParaRPr lang="en-US"/>
          </a:p>
        </p:txBody>
      </p:sp>
      <p:sp>
        <p:nvSpPr>
          <p:cNvPr id="9" name="Text Placeholder 8">
            <a:extLst>
              <a:ext uri="{FF2B5EF4-FFF2-40B4-BE49-F238E27FC236}">
                <a16:creationId xmlns:a16="http://schemas.microsoft.com/office/drawing/2014/main" id="{15CB3C1D-9100-5905-9195-A69B354181C8}"/>
              </a:ext>
            </a:extLst>
          </p:cNvPr>
          <p:cNvSpPr>
            <a:spLocks noGrp="1"/>
          </p:cNvSpPr>
          <p:nvPr>
            <p:ph type="body" sz="quarter" idx="10"/>
          </p:nvPr>
        </p:nvSpPr>
        <p:spPr>
          <a:xfrm>
            <a:off x="619124" y="3344644"/>
            <a:ext cx="2784475" cy="646331"/>
          </a:xfrm>
        </p:spPr>
        <p:txBody>
          <a:bodyPr/>
          <a:lstStyle/>
          <a:p>
            <a:r>
              <a:rPr lang="en-US" dirty="0"/>
              <a:t>Mamoon Chowdry</a:t>
            </a:r>
          </a:p>
        </p:txBody>
      </p:sp>
      <p:sp>
        <p:nvSpPr>
          <p:cNvPr id="10" name="Text Placeholder 9">
            <a:extLst>
              <a:ext uri="{FF2B5EF4-FFF2-40B4-BE49-F238E27FC236}">
                <a16:creationId xmlns:a16="http://schemas.microsoft.com/office/drawing/2014/main" id="{750F40F2-823D-4BEB-186E-8A7F8E0697BA}"/>
              </a:ext>
            </a:extLst>
          </p:cNvPr>
          <p:cNvSpPr>
            <a:spLocks noGrp="1"/>
          </p:cNvSpPr>
          <p:nvPr>
            <p:ph type="body" sz="quarter" idx="11"/>
          </p:nvPr>
        </p:nvSpPr>
        <p:spPr>
          <a:xfrm>
            <a:off x="619124" y="3990975"/>
            <a:ext cx="2581275" cy="535531"/>
          </a:xfrm>
        </p:spPr>
        <p:txBody>
          <a:bodyPr/>
          <a:lstStyle/>
          <a:p>
            <a:r>
              <a:rPr lang="en-US" dirty="0" err="1"/>
              <a:t>Chowdry@amazon.com</a:t>
            </a:r>
            <a:endParaRPr lang="en-US" dirty="0"/>
          </a:p>
        </p:txBody>
      </p:sp>
    </p:spTree>
    <p:extLst>
      <p:ext uri="{BB962C8B-B14F-4D97-AF65-F5344CB8AC3E}">
        <p14:creationId xmlns:p14="http://schemas.microsoft.com/office/powerpoint/2010/main" val="360592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3D0E67-BA99-6B5E-44F5-C35DC9D0089F}"/>
              </a:ext>
            </a:extLst>
          </p:cNvPr>
          <p:cNvSpPr>
            <a:spLocks noGrp="1"/>
          </p:cNvSpPr>
          <p:nvPr>
            <p:ph type="title"/>
          </p:nvPr>
        </p:nvSpPr>
        <p:spPr>
          <a:xfrm>
            <a:off x="609600" y="2385638"/>
            <a:ext cx="10271760" cy="2086725"/>
          </a:xfrm>
        </p:spPr>
        <p:txBody>
          <a:bodyPr/>
          <a:lstStyle/>
          <a:p>
            <a:r>
              <a:rPr lang="en-US" dirty="0"/>
              <a:t>Why is it hard to have conversations with my data?</a:t>
            </a:r>
          </a:p>
        </p:txBody>
      </p:sp>
    </p:spTree>
    <p:extLst>
      <p:ext uri="{BB962C8B-B14F-4D97-AF65-F5344CB8AC3E}">
        <p14:creationId xmlns:p14="http://schemas.microsoft.com/office/powerpoint/2010/main" val="3815124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5AA74-486F-9D34-AFD0-9342D54545CB}"/>
              </a:ext>
            </a:extLst>
          </p:cNvPr>
          <p:cNvSpPr>
            <a:spLocks noGrp="1"/>
          </p:cNvSpPr>
          <p:nvPr>
            <p:ph type="title"/>
          </p:nvPr>
        </p:nvSpPr>
        <p:spPr/>
        <p:txBody>
          <a:bodyPr/>
          <a:lstStyle/>
          <a:p>
            <a:r>
              <a:rPr lang="en-US" dirty="0"/>
              <a:t>Let’s consider a mature data lake</a:t>
            </a:r>
          </a:p>
        </p:txBody>
      </p:sp>
      <p:sp>
        <p:nvSpPr>
          <p:cNvPr id="2" name="Slide Number Placeholder 1">
            <a:extLst>
              <a:ext uri="{FF2B5EF4-FFF2-40B4-BE49-F238E27FC236}">
                <a16:creationId xmlns:a16="http://schemas.microsoft.com/office/drawing/2014/main" id="{7CBC1AF9-CF73-FB4F-97A3-26A320149E57}"/>
              </a:ext>
            </a:extLst>
          </p:cNvPr>
          <p:cNvSpPr>
            <a:spLocks noGrp="1"/>
          </p:cNvSpPr>
          <p:nvPr>
            <p:ph type="sldNum" sz="quarter" idx="12"/>
          </p:nvPr>
        </p:nvSpPr>
        <p:spPr/>
        <p:txBody>
          <a:bodyPr/>
          <a:lstStyle/>
          <a:p>
            <a:fld id="{EB4B8DE2-A4E8-46E4-8BBF-D75455EFF32C}" type="slidenum">
              <a:rPr lang="en-US" smtClean="0"/>
              <a:pPr/>
              <a:t>4</a:t>
            </a:fld>
            <a:endParaRPr lang="en-US"/>
          </a:p>
        </p:txBody>
      </p:sp>
      <p:pic>
        <p:nvPicPr>
          <p:cNvPr id="1026" name="Picture 2" descr="AWS Data Architecture">
            <a:extLst>
              <a:ext uri="{FF2B5EF4-FFF2-40B4-BE49-F238E27FC236}">
                <a16:creationId xmlns:a16="http://schemas.microsoft.com/office/drawing/2014/main" id="{7F8E357D-6067-F954-BF17-BF292D7F1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945" y="1495854"/>
            <a:ext cx="7792954" cy="471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686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53279-6D35-7C65-B02E-49916E661654}"/>
              </a:ext>
            </a:extLst>
          </p:cNvPr>
          <p:cNvSpPr>
            <a:spLocks noGrp="1"/>
          </p:cNvSpPr>
          <p:nvPr>
            <p:ph type="title"/>
          </p:nvPr>
        </p:nvSpPr>
        <p:spPr/>
        <p:txBody>
          <a:bodyPr/>
          <a:lstStyle/>
          <a:p>
            <a:r>
              <a:rPr lang="en-US" dirty="0"/>
              <a:t>Let’s consider a hypothetical chatbot for our data lake</a:t>
            </a:r>
          </a:p>
        </p:txBody>
      </p:sp>
      <p:sp>
        <p:nvSpPr>
          <p:cNvPr id="2" name="Slide Number Placeholder 1">
            <a:extLst>
              <a:ext uri="{FF2B5EF4-FFF2-40B4-BE49-F238E27FC236}">
                <a16:creationId xmlns:a16="http://schemas.microsoft.com/office/drawing/2014/main" id="{A0DE68B5-77B7-80DB-6692-D85BCDE916CB}"/>
              </a:ext>
            </a:extLst>
          </p:cNvPr>
          <p:cNvSpPr>
            <a:spLocks noGrp="1"/>
          </p:cNvSpPr>
          <p:nvPr>
            <p:ph type="sldNum" sz="quarter" idx="12"/>
          </p:nvPr>
        </p:nvSpPr>
        <p:spPr/>
        <p:txBody>
          <a:bodyPr/>
          <a:lstStyle/>
          <a:p>
            <a:fld id="{EB4B8DE2-A4E8-46E4-8BBF-D75455EFF32C}" type="slidenum">
              <a:rPr lang="en-US" smtClean="0"/>
              <a:pPr/>
              <a:t>5</a:t>
            </a:fld>
            <a:endParaRPr lang="en-US"/>
          </a:p>
        </p:txBody>
      </p:sp>
      <p:pic>
        <p:nvPicPr>
          <p:cNvPr id="9" name="Graphic 6">
            <a:extLst>
              <a:ext uri="{FF2B5EF4-FFF2-40B4-BE49-F238E27FC236}">
                <a16:creationId xmlns:a16="http://schemas.microsoft.com/office/drawing/2014/main" id="{A1002FD3-B9CC-3C01-4A2A-309D7C80051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194594" y="32194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a16="http://schemas.microsoft.com/office/drawing/2014/main" id="{ECFDD531-8A51-ECED-3BEE-DECE2C582585}"/>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rcRect/>
          <a:stretch/>
        </p:blipFill>
        <p:spPr>
          <a:xfrm>
            <a:off x="9535159" y="2748444"/>
            <a:ext cx="1732280" cy="1732280"/>
          </a:xfrm>
          <a:prstGeom prst="rect">
            <a:avLst/>
          </a:prstGeom>
        </p:spPr>
      </p:pic>
      <p:pic>
        <p:nvPicPr>
          <p:cNvPr id="11" name="Graphic 22">
            <a:extLst>
              <a:ext uri="{FF2B5EF4-FFF2-40B4-BE49-F238E27FC236}">
                <a16:creationId xmlns:a16="http://schemas.microsoft.com/office/drawing/2014/main" id="{7FA22E5C-15DD-88EF-62DE-FE51ABFC73FF}"/>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893167" y="2748444"/>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0">
            <a:extLst>
              <a:ext uri="{FF2B5EF4-FFF2-40B4-BE49-F238E27FC236}">
                <a16:creationId xmlns:a16="http://schemas.microsoft.com/office/drawing/2014/main" id="{222D3865-9B33-5410-0CD9-787A5414476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123140" y="2843257"/>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09832E9C-CA4D-D812-0E4A-997E8C5A5FBC}"/>
              </a:ext>
            </a:extLst>
          </p:cNvPr>
          <p:cNvCxnSpPr/>
          <p:nvPr/>
        </p:nvCxnSpPr>
        <p:spPr>
          <a:xfrm>
            <a:off x="2915920" y="3519770"/>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459321-2763-84DA-B010-F2A8C3765186}"/>
              </a:ext>
            </a:extLst>
          </p:cNvPr>
          <p:cNvCxnSpPr/>
          <p:nvPr/>
        </p:nvCxnSpPr>
        <p:spPr>
          <a:xfrm>
            <a:off x="7161360" y="3553795"/>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8">
            <a:extLst>
              <a:ext uri="{FF2B5EF4-FFF2-40B4-BE49-F238E27FC236}">
                <a16:creationId xmlns:a16="http://schemas.microsoft.com/office/drawing/2014/main" id="{FA29D9A7-68D6-CA11-9DE4-F131265FA5BA}"/>
              </a:ext>
            </a:extLst>
          </p:cNvPr>
          <p:cNvSpPr txBox="1">
            <a:spLocks/>
          </p:cNvSpPr>
          <p:nvPr/>
        </p:nvSpPr>
        <p:spPr>
          <a:xfrm>
            <a:off x="399199" y="4311727"/>
            <a:ext cx="2435820"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User</a:t>
            </a:r>
          </a:p>
        </p:txBody>
      </p:sp>
      <p:sp>
        <p:nvSpPr>
          <p:cNvPr id="5" name="Content Placeholder 13">
            <a:extLst>
              <a:ext uri="{FF2B5EF4-FFF2-40B4-BE49-F238E27FC236}">
                <a16:creationId xmlns:a16="http://schemas.microsoft.com/office/drawing/2014/main" id="{B0D64FCB-0B26-143E-DA2C-A655CA310E6E}"/>
              </a:ext>
            </a:extLst>
          </p:cNvPr>
          <p:cNvSpPr txBox="1">
            <a:spLocks/>
          </p:cNvSpPr>
          <p:nvPr/>
        </p:nvSpPr>
        <p:spPr>
          <a:xfrm>
            <a:off x="3791932" y="4386349"/>
            <a:ext cx="4043265" cy="99719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6" name="Content Placeholder 8">
            <a:extLst>
              <a:ext uri="{FF2B5EF4-FFF2-40B4-BE49-F238E27FC236}">
                <a16:creationId xmlns:a16="http://schemas.microsoft.com/office/drawing/2014/main" id="{73F243E0-DA92-5BB8-88F9-7096AEFDDB58}"/>
              </a:ext>
            </a:extLst>
          </p:cNvPr>
          <p:cNvSpPr txBox="1">
            <a:spLocks/>
          </p:cNvSpPr>
          <p:nvPr/>
        </p:nvSpPr>
        <p:spPr>
          <a:xfrm>
            <a:off x="9102488" y="4386349"/>
            <a:ext cx="2435820"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Source DB</a:t>
            </a:r>
          </a:p>
        </p:txBody>
      </p:sp>
    </p:spTree>
    <p:extLst>
      <p:ext uri="{BB962C8B-B14F-4D97-AF65-F5344CB8AC3E}">
        <p14:creationId xmlns:p14="http://schemas.microsoft.com/office/powerpoint/2010/main" val="2699939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D53279-6D35-7C65-B02E-49916E661654}"/>
              </a:ext>
            </a:extLst>
          </p:cNvPr>
          <p:cNvSpPr>
            <a:spLocks noGrp="1"/>
          </p:cNvSpPr>
          <p:nvPr>
            <p:ph type="title"/>
          </p:nvPr>
        </p:nvSpPr>
        <p:spPr/>
        <p:txBody>
          <a:bodyPr/>
          <a:lstStyle/>
          <a:p>
            <a:r>
              <a:rPr lang="en-US" dirty="0"/>
              <a:t>Consider a Hypothetical Chatbot for our Data Lake</a:t>
            </a:r>
          </a:p>
        </p:txBody>
      </p:sp>
      <p:pic>
        <p:nvPicPr>
          <p:cNvPr id="9" name="Graphic 6">
            <a:extLst>
              <a:ext uri="{FF2B5EF4-FFF2-40B4-BE49-F238E27FC236}">
                <a16:creationId xmlns:a16="http://schemas.microsoft.com/office/drawing/2014/main" id="{A1002FD3-B9CC-3C01-4A2A-309D7C80051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1113693" y="27690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a:extLst>
              <a:ext uri="{FF2B5EF4-FFF2-40B4-BE49-F238E27FC236}">
                <a16:creationId xmlns:a16="http://schemas.microsoft.com/office/drawing/2014/main" id="{ECFDD531-8A51-ECED-3BEE-DECE2C582585}"/>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rcRect/>
          <a:stretch/>
        </p:blipFill>
        <p:spPr>
          <a:xfrm>
            <a:off x="9454258" y="2458386"/>
            <a:ext cx="1732280" cy="1732280"/>
          </a:xfrm>
          <a:prstGeom prst="rect">
            <a:avLst/>
          </a:prstGeom>
        </p:spPr>
      </p:pic>
      <p:pic>
        <p:nvPicPr>
          <p:cNvPr id="11" name="Graphic 22">
            <a:extLst>
              <a:ext uri="{FF2B5EF4-FFF2-40B4-BE49-F238E27FC236}">
                <a16:creationId xmlns:a16="http://schemas.microsoft.com/office/drawing/2014/main" id="{7FA22E5C-15DD-88EF-62DE-FE51ABFC73FF}"/>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812266" y="2458386"/>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0">
            <a:extLst>
              <a:ext uri="{FF2B5EF4-FFF2-40B4-BE49-F238E27FC236}">
                <a16:creationId xmlns:a16="http://schemas.microsoft.com/office/drawing/2014/main" id="{222D3865-9B33-5410-0CD9-787A5414476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042239" y="2553199"/>
            <a:ext cx="1542653" cy="154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09832E9C-CA4D-D812-0E4A-997E8C5A5FBC}"/>
              </a:ext>
            </a:extLst>
          </p:cNvPr>
          <p:cNvCxnSpPr/>
          <p:nvPr/>
        </p:nvCxnSpPr>
        <p:spPr>
          <a:xfrm>
            <a:off x="2835019" y="3229712"/>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459321-2763-84DA-B010-F2A8C3765186}"/>
              </a:ext>
            </a:extLst>
          </p:cNvPr>
          <p:cNvCxnSpPr/>
          <p:nvPr/>
        </p:nvCxnSpPr>
        <p:spPr>
          <a:xfrm>
            <a:off x="7080459" y="3263737"/>
            <a:ext cx="1767840" cy="0"/>
          </a:xfrm>
          <a:prstGeom prst="straightConnector1">
            <a:avLst/>
          </a:prstGeom>
          <a:ln w="79375"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0E493339-306C-16EA-E84D-B4F643E62026}"/>
              </a:ext>
            </a:extLst>
          </p:cNvPr>
          <p:cNvSpPr txBox="1">
            <a:spLocks/>
          </p:cNvSpPr>
          <p:nvPr/>
        </p:nvSpPr>
        <p:spPr>
          <a:xfrm>
            <a:off x="399199" y="4311727"/>
            <a:ext cx="2435820" cy="1255728"/>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How many employees are there?</a:t>
            </a:r>
          </a:p>
        </p:txBody>
      </p:sp>
      <p:sp>
        <p:nvSpPr>
          <p:cNvPr id="6" name="Content Placeholder 13">
            <a:extLst>
              <a:ext uri="{FF2B5EF4-FFF2-40B4-BE49-F238E27FC236}">
                <a16:creationId xmlns:a16="http://schemas.microsoft.com/office/drawing/2014/main" id="{B037AC14-BD5A-1115-9BCD-9BF65E130E94}"/>
              </a:ext>
            </a:extLst>
          </p:cNvPr>
          <p:cNvSpPr txBox="1">
            <a:spLocks/>
          </p:cNvSpPr>
          <p:nvPr/>
        </p:nvSpPr>
        <p:spPr>
          <a:xfrm>
            <a:off x="3791932" y="4386349"/>
            <a:ext cx="4043265" cy="99719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Courier New" panose="02070309020205020404" pitchFamily="49" charset="0"/>
                <a:cs typeface="Courier New" panose="02070309020205020404" pitchFamily="49" charset="0"/>
              </a:rPr>
              <a:t>select* from …</a:t>
            </a:r>
          </a:p>
        </p:txBody>
      </p:sp>
      <p:sp>
        <p:nvSpPr>
          <p:cNvPr id="13" name="Content Placeholder 8">
            <a:extLst>
              <a:ext uri="{FF2B5EF4-FFF2-40B4-BE49-F238E27FC236}">
                <a16:creationId xmlns:a16="http://schemas.microsoft.com/office/drawing/2014/main" id="{11F504CE-12E1-AD71-E1F5-BA0DF14BD5D3}"/>
              </a:ext>
            </a:extLst>
          </p:cNvPr>
          <p:cNvSpPr txBox="1">
            <a:spLocks/>
          </p:cNvSpPr>
          <p:nvPr/>
        </p:nvSpPr>
        <p:spPr>
          <a:xfrm>
            <a:off x="9102488" y="4386349"/>
            <a:ext cx="2435820"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800" kern="1200" baseline="0">
                <a:solidFill>
                  <a:schemeClr val="tx2"/>
                </a:solidFill>
                <a:latin typeface="Amazon Ember Display" panose="020F0603020204020204" pitchFamily="34" charset="0"/>
                <a:ea typeface="+mn-ea"/>
                <a:cs typeface="+mn-cs"/>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400" kern="1200" baseline="0">
                <a:solidFill>
                  <a:schemeClr val="tx2"/>
                </a:solidFill>
                <a:latin typeface="Amazon Ember Display" panose="020F0603020204020204" pitchFamily="34" charset="0"/>
                <a:ea typeface="+mn-ea"/>
                <a:cs typeface="+mn-cs"/>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2000" kern="1200" baseline="0">
                <a:solidFill>
                  <a:schemeClr val="tx2"/>
                </a:solidFill>
                <a:latin typeface="Amazon Ember Display" panose="020F0603020204020204" pitchFamily="34" charset="0"/>
                <a:ea typeface="+mn-ea"/>
                <a:cs typeface="+mn-cs"/>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Source DB</a:t>
            </a:r>
          </a:p>
        </p:txBody>
      </p:sp>
    </p:spTree>
    <p:extLst>
      <p:ext uri="{BB962C8B-B14F-4D97-AF65-F5344CB8AC3E}">
        <p14:creationId xmlns:p14="http://schemas.microsoft.com/office/powerpoint/2010/main" val="77257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502566-A841-03B2-7FEA-6E34C1856617}"/>
              </a:ext>
            </a:extLst>
          </p:cNvPr>
          <p:cNvSpPr>
            <a:spLocks noGrp="1"/>
          </p:cNvSpPr>
          <p:nvPr>
            <p:ph type="title"/>
          </p:nvPr>
        </p:nvSpPr>
        <p:spPr>
          <a:xfrm>
            <a:off x="609600" y="741681"/>
            <a:ext cx="10972800" cy="535531"/>
          </a:xfrm>
        </p:spPr>
        <p:txBody>
          <a:bodyPr/>
          <a:lstStyle/>
          <a:p>
            <a:r>
              <a:rPr lang="en-US" dirty="0"/>
              <a:t>Let’s consider a table of employee records…</a:t>
            </a:r>
          </a:p>
        </p:txBody>
      </p:sp>
      <p:sp>
        <p:nvSpPr>
          <p:cNvPr id="3" name="Content Placeholder 2">
            <a:extLst>
              <a:ext uri="{FF2B5EF4-FFF2-40B4-BE49-F238E27FC236}">
                <a16:creationId xmlns:a16="http://schemas.microsoft.com/office/drawing/2014/main" id="{57DA93B2-8EB6-8077-58EF-61C041F92937}"/>
              </a:ext>
            </a:extLst>
          </p:cNvPr>
          <p:cNvSpPr>
            <a:spLocks noGrp="1"/>
          </p:cNvSpPr>
          <p:nvPr>
            <p:ph sz="half" idx="1"/>
          </p:nvPr>
        </p:nvSpPr>
        <p:spPr>
          <a:xfrm>
            <a:off x="609600" y="1534160"/>
            <a:ext cx="9743440" cy="4716676"/>
          </a:xfrm>
        </p:spPr>
        <p:txBody>
          <a:bodyPr/>
          <a:lstStyle/>
          <a:p>
            <a:r>
              <a:rPr lang="en-US" sz="2000" dirty="0">
                <a:latin typeface="Courier New" panose="02070309020205020404" pitchFamily="49" charset="0"/>
                <a:cs typeface="Courier New" panose="02070309020205020404" pitchFamily="49" charset="0"/>
              </a:rPr>
              <a:t>CREATE TABLE </a:t>
            </a:r>
            <a:r>
              <a:rPr lang="en-US" sz="2000" dirty="0" err="1">
                <a:latin typeface="Courier New" panose="02070309020205020404" pitchFamily="49" charset="0"/>
                <a:cs typeface="Courier New" panose="02070309020205020404" pitchFamily="49" charset="0"/>
              </a:rPr>
              <a:t>HR_EmployeeDetails</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EmployeeID</a:t>
            </a:r>
            <a:r>
              <a:rPr lang="en-US" sz="2000" dirty="0">
                <a:latin typeface="Courier New" panose="02070309020205020404" pitchFamily="49" charset="0"/>
                <a:cs typeface="Courier New" panose="02070309020205020404" pitchFamily="49" charset="0"/>
              </a:rPr>
              <a:t> INT PRIMARY KEY AUTO_INCREMENT,</a:t>
            </a:r>
          </a:p>
          <a:p>
            <a:r>
              <a:rPr lang="en-US" sz="2000" dirty="0">
                <a:latin typeface="Courier New" panose="02070309020205020404" pitchFamily="49" charset="0"/>
                <a:cs typeface="Courier New" panose="02070309020205020404" pitchFamily="49" charset="0"/>
              </a:rPr>
              <a:t>    FirstName VARCHAR(50) NOT NULL,</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LastName</a:t>
            </a:r>
            <a:r>
              <a:rPr lang="en-US" sz="2000" dirty="0">
                <a:latin typeface="Courier New" panose="02070309020205020404" pitchFamily="49" charset="0"/>
                <a:cs typeface="Courier New" panose="02070309020205020404" pitchFamily="49" charset="0"/>
              </a:rPr>
              <a:t> VARCHAR(50) NOT NULL,</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MiddleName</a:t>
            </a:r>
            <a:r>
              <a:rPr lang="en-US" sz="2000" dirty="0">
                <a:latin typeface="Courier New" panose="02070309020205020404" pitchFamily="49" charset="0"/>
                <a:cs typeface="Courier New" panose="02070309020205020404" pitchFamily="49" charset="0"/>
              </a:rPr>
              <a:t> VARCHAR(50),</a:t>
            </a:r>
          </a:p>
          <a:p>
            <a:r>
              <a:rPr lang="en-US" sz="2000" dirty="0">
                <a:latin typeface="Courier New" panose="02070309020205020404" pitchFamily="49" charset="0"/>
                <a:cs typeface="Courier New" panose="02070309020205020404" pitchFamily="49" charset="0"/>
              </a:rPr>
              <a:t>    FOREIGN KEY (</a:t>
            </a:r>
            <a:r>
              <a:rPr lang="en-US" sz="2000" dirty="0" err="1">
                <a:latin typeface="Courier New" panose="02070309020205020404" pitchFamily="49" charset="0"/>
                <a:cs typeface="Courier New" panose="02070309020205020404" pitchFamily="49" charset="0"/>
              </a:rPr>
              <a:t>DepartmentID</a:t>
            </a:r>
            <a:r>
              <a:rPr lang="en-US" sz="2000" dirty="0">
                <a:latin typeface="Courier New" panose="02070309020205020404" pitchFamily="49" charset="0"/>
                <a:cs typeface="Courier New" panose="02070309020205020404" pitchFamily="49" charset="0"/>
              </a:rPr>
              <a:t>) REFERENCES     Department(</a:t>
            </a:r>
            <a:r>
              <a:rPr lang="en-US" sz="2000" dirty="0" err="1">
                <a:latin typeface="Courier New" panose="02070309020205020404" pitchFamily="49" charset="0"/>
                <a:cs typeface="Courier New" panose="02070309020205020404" pitchFamily="49" charset="0"/>
              </a:rPr>
              <a:t>DepartmentID</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FOREIGN KEY (</a:t>
            </a:r>
            <a:r>
              <a:rPr lang="en-US" sz="2000" dirty="0" err="1">
                <a:latin typeface="Courier New" panose="02070309020205020404" pitchFamily="49" charset="0"/>
                <a:cs typeface="Courier New" panose="02070309020205020404" pitchFamily="49" charset="0"/>
              </a:rPr>
              <a:t>ManagerID</a:t>
            </a:r>
            <a:r>
              <a:rPr lang="en-US" sz="2000" dirty="0">
                <a:latin typeface="Courier New" panose="02070309020205020404" pitchFamily="49" charset="0"/>
                <a:cs typeface="Courier New" panose="02070309020205020404" pitchFamily="49" charset="0"/>
              </a:rPr>
              <a:t>) REFERENCES Employee(</a:t>
            </a:r>
            <a:r>
              <a:rPr lang="en-US" sz="2000" dirty="0" err="1">
                <a:latin typeface="Courier New" panose="02070309020205020404" pitchFamily="49" charset="0"/>
                <a:cs typeface="Courier New" panose="02070309020205020404" pitchFamily="49" charset="0"/>
              </a:rPr>
              <a:t>EmployeeID</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56559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502566-A841-03B2-7FEA-6E34C1856617}"/>
              </a:ext>
            </a:extLst>
          </p:cNvPr>
          <p:cNvSpPr>
            <a:spLocks noGrp="1"/>
          </p:cNvSpPr>
          <p:nvPr>
            <p:ph type="title"/>
          </p:nvPr>
        </p:nvSpPr>
        <p:spPr/>
        <p:txBody>
          <a:bodyPr/>
          <a:lstStyle/>
          <a:p>
            <a:r>
              <a:rPr lang="en-US" dirty="0"/>
              <a:t>Large Language Model – As Is</a:t>
            </a:r>
          </a:p>
        </p:txBody>
      </p:sp>
      <p:sp>
        <p:nvSpPr>
          <p:cNvPr id="9" name="Content Placeholder 8">
            <a:extLst>
              <a:ext uri="{FF2B5EF4-FFF2-40B4-BE49-F238E27FC236}">
                <a16:creationId xmlns:a16="http://schemas.microsoft.com/office/drawing/2014/main" id="{B3E36738-D866-3B4C-60DD-5AF3BC186F07}"/>
              </a:ext>
            </a:extLst>
          </p:cNvPr>
          <p:cNvSpPr>
            <a:spLocks noGrp="1"/>
          </p:cNvSpPr>
          <p:nvPr>
            <p:ph sz="half" idx="1"/>
          </p:nvPr>
        </p:nvSpPr>
        <p:spPr>
          <a:xfrm>
            <a:off x="3471863" y="1981814"/>
            <a:ext cx="5248274" cy="424732"/>
          </a:xfrm>
        </p:spPr>
        <p:txBody>
          <a:bodyPr/>
          <a:lstStyle/>
          <a:p>
            <a:pPr algn="ctr"/>
            <a:r>
              <a:rPr lang="en-US" dirty="0"/>
              <a:t>How many employees are there?</a:t>
            </a:r>
          </a:p>
        </p:txBody>
      </p:sp>
      <p:sp>
        <p:nvSpPr>
          <p:cNvPr id="14" name="Content Placeholder 13">
            <a:extLst>
              <a:ext uri="{FF2B5EF4-FFF2-40B4-BE49-F238E27FC236}">
                <a16:creationId xmlns:a16="http://schemas.microsoft.com/office/drawing/2014/main" id="{2D51D8AD-5A81-E83F-3658-AA3F191D6C55}"/>
              </a:ext>
            </a:extLst>
          </p:cNvPr>
          <p:cNvSpPr>
            <a:spLocks noGrp="1"/>
          </p:cNvSpPr>
          <p:nvPr>
            <p:ph sz="half" idx="2"/>
          </p:nvPr>
        </p:nvSpPr>
        <p:spPr>
          <a:xfrm>
            <a:off x="2179320" y="4614004"/>
            <a:ext cx="7833361" cy="997196"/>
          </a:xfrm>
        </p:spPr>
        <p:txBody>
          <a:bodyPr/>
          <a:lstStyle/>
          <a:p>
            <a:pPr algn="ctr"/>
            <a:r>
              <a:rPr lang="en-US" dirty="0">
                <a:latin typeface="Courier New" panose="02070309020205020404" pitchFamily="49" charset="0"/>
                <a:cs typeface="Courier New" panose="02070309020205020404" pitchFamily="49" charset="0"/>
              </a:rPr>
              <a:t>select count(</a:t>
            </a:r>
            <a:r>
              <a:rPr lang="en-US" dirty="0" err="1">
                <a:solidFill>
                  <a:srgbClr val="FF0000"/>
                </a:solidFill>
                <a:latin typeface="Courier New" panose="02070309020205020404" pitchFamily="49" charset="0"/>
                <a:cs typeface="Courier New" panose="02070309020205020404" pitchFamily="49" charset="0"/>
              </a:rPr>
              <a:t>employee_id</a:t>
            </a:r>
            <a:r>
              <a:rPr lang="en-US" dirty="0">
                <a:latin typeface="Courier New" panose="02070309020205020404" pitchFamily="49" charset="0"/>
                <a:cs typeface="Courier New" panose="02070309020205020404" pitchFamily="49" charset="0"/>
              </a:rPr>
              <a:t>) from </a:t>
            </a:r>
            <a:r>
              <a:rPr lang="en-US" dirty="0">
                <a:solidFill>
                  <a:srgbClr val="FF0000"/>
                </a:solidFill>
                <a:latin typeface="Courier New" panose="02070309020205020404" pitchFamily="49" charset="0"/>
                <a:cs typeface="Courier New" panose="02070309020205020404" pitchFamily="49" charset="0"/>
              </a:rPr>
              <a:t>employees</a:t>
            </a:r>
          </a:p>
          <a:p>
            <a:pPr algn="ctr"/>
            <a:endParaRPr lang="en-US" dirty="0">
              <a:latin typeface="Courier New" panose="02070309020205020404" pitchFamily="49" charset="0"/>
              <a:cs typeface="Courier New" panose="02070309020205020404" pitchFamily="49" charset="0"/>
            </a:endParaRPr>
          </a:p>
        </p:txBody>
      </p:sp>
      <p:sp>
        <p:nvSpPr>
          <p:cNvPr id="15" name="Left Arrow 14">
            <a:extLst>
              <a:ext uri="{FF2B5EF4-FFF2-40B4-BE49-F238E27FC236}">
                <a16:creationId xmlns:a16="http://schemas.microsoft.com/office/drawing/2014/main" id="{85F70BB4-B5D7-E16D-4A3F-2820E53DE753}"/>
              </a:ext>
            </a:extLst>
          </p:cNvPr>
          <p:cNvSpPr/>
          <p:nvPr/>
        </p:nvSpPr>
        <p:spPr>
          <a:xfrm rot="16200000">
            <a:off x="5373926" y="3225788"/>
            <a:ext cx="1444149" cy="568976"/>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8" name="Title 6">
            <a:extLst>
              <a:ext uri="{FF2B5EF4-FFF2-40B4-BE49-F238E27FC236}">
                <a16:creationId xmlns:a16="http://schemas.microsoft.com/office/drawing/2014/main" id="{5FB94462-3042-3085-D321-E00914F248D5}"/>
              </a:ext>
            </a:extLst>
          </p:cNvPr>
          <p:cNvSpPr txBox="1">
            <a:spLocks/>
          </p:cNvSpPr>
          <p:nvPr/>
        </p:nvSpPr>
        <p:spPr>
          <a:xfrm>
            <a:off x="609600" y="5408068"/>
            <a:ext cx="109728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a:lstStyle>
          <a:p>
            <a:pPr algn="ctr"/>
            <a:r>
              <a:rPr lang="en-US" dirty="0"/>
              <a:t>We call this ‘hallucination’</a:t>
            </a:r>
          </a:p>
        </p:txBody>
      </p:sp>
    </p:spTree>
    <p:extLst>
      <p:ext uri="{BB962C8B-B14F-4D97-AF65-F5344CB8AC3E}">
        <p14:creationId xmlns:p14="http://schemas.microsoft.com/office/powerpoint/2010/main" val="387856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build="p"/>
      <p:bldP spid="15"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502566-A841-03B2-7FEA-6E34C1856617}"/>
              </a:ext>
            </a:extLst>
          </p:cNvPr>
          <p:cNvSpPr>
            <a:spLocks noGrp="1"/>
          </p:cNvSpPr>
          <p:nvPr>
            <p:ph type="title"/>
          </p:nvPr>
        </p:nvSpPr>
        <p:spPr/>
        <p:txBody>
          <a:bodyPr/>
          <a:lstStyle/>
          <a:p>
            <a:r>
              <a:rPr lang="en-US" dirty="0"/>
              <a:t>Large Language Model + Table Context</a:t>
            </a:r>
          </a:p>
        </p:txBody>
      </p:sp>
      <p:sp>
        <p:nvSpPr>
          <p:cNvPr id="9" name="Content Placeholder 8">
            <a:extLst>
              <a:ext uri="{FF2B5EF4-FFF2-40B4-BE49-F238E27FC236}">
                <a16:creationId xmlns:a16="http://schemas.microsoft.com/office/drawing/2014/main" id="{B3E36738-D866-3B4C-60DD-5AF3BC186F07}"/>
              </a:ext>
            </a:extLst>
          </p:cNvPr>
          <p:cNvSpPr>
            <a:spLocks noGrp="1"/>
          </p:cNvSpPr>
          <p:nvPr>
            <p:ph sz="half" idx="1"/>
          </p:nvPr>
        </p:nvSpPr>
        <p:spPr>
          <a:xfrm>
            <a:off x="2489201" y="1711606"/>
            <a:ext cx="7213599" cy="987963"/>
          </a:xfrm>
        </p:spPr>
        <p:txBody>
          <a:bodyPr/>
          <a:lstStyle/>
          <a:p>
            <a:pPr algn="ctr"/>
            <a:r>
              <a:rPr lang="en-US" sz="2400" dirty="0">
                <a:latin typeface="Courier New" panose="02070309020205020404" pitchFamily="49" charset="0"/>
                <a:cs typeface="Courier New" panose="02070309020205020404" pitchFamily="49" charset="0"/>
              </a:rPr>
              <a:t>CREATE TABLE </a:t>
            </a:r>
            <a:r>
              <a:rPr lang="en-US" sz="2400" dirty="0" err="1">
                <a:latin typeface="Courier New" panose="02070309020205020404" pitchFamily="49" charset="0"/>
                <a:cs typeface="Courier New" panose="02070309020205020404" pitchFamily="49" charset="0"/>
              </a:rPr>
              <a:t>HR_EmployeeDetails</a:t>
            </a:r>
            <a:r>
              <a:rPr lang="en-US" dirty="0">
                <a:latin typeface="Courier New" panose="02070309020205020404" pitchFamily="49" charset="0"/>
                <a:cs typeface="Courier New" panose="02070309020205020404" pitchFamily="49" charset="0"/>
              </a:rPr>
              <a:t> (…) </a:t>
            </a:r>
            <a:endParaRPr lang="en-US" sz="2400" dirty="0">
              <a:latin typeface="Courier New" panose="02070309020205020404" pitchFamily="49" charset="0"/>
              <a:cs typeface="Courier New" panose="02070309020205020404" pitchFamily="49" charset="0"/>
            </a:endParaRPr>
          </a:p>
          <a:p>
            <a:pPr algn="ctr"/>
            <a:r>
              <a:rPr lang="en-US" dirty="0"/>
              <a:t>How many employees are there?</a:t>
            </a:r>
          </a:p>
        </p:txBody>
      </p:sp>
      <p:sp>
        <p:nvSpPr>
          <p:cNvPr id="14" name="Content Placeholder 13">
            <a:extLst>
              <a:ext uri="{FF2B5EF4-FFF2-40B4-BE49-F238E27FC236}">
                <a16:creationId xmlns:a16="http://schemas.microsoft.com/office/drawing/2014/main" id="{2D51D8AD-5A81-E83F-3658-AA3F191D6C55}"/>
              </a:ext>
            </a:extLst>
          </p:cNvPr>
          <p:cNvSpPr>
            <a:spLocks noGrp="1"/>
          </p:cNvSpPr>
          <p:nvPr>
            <p:ph sz="half" idx="2"/>
          </p:nvPr>
        </p:nvSpPr>
        <p:spPr>
          <a:xfrm>
            <a:off x="360680" y="4614004"/>
            <a:ext cx="11470640" cy="1329595"/>
          </a:xfrm>
        </p:spPr>
        <p:txBody>
          <a:bodyPr/>
          <a:lstStyle/>
          <a:p>
            <a:pPr algn="ctr"/>
            <a:r>
              <a:rPr lang="en-US" dirty="0">
                <a:latin typeface="Courier New" panose="02070309020205020404" pitchFamily="49" charset="0"/>
                <a:cs typeface="Courier New" panose="02070309020205020404" pitchFamily="49" charset="0"/>
              </a:rPr>
              <a:t>select count(</a:t>
            </a:r>
            <a:r>
              <a:rPr lang="en-US" sz="2400" dirty="0" err="1">
                <a:latin typeface="Courier New" panose="02070309020205020404" pitchFamily="49" charset="0"/>
                <a:cs typeface="Courier New" panose="02070309020205020404" pitchFamily="49" charset="0"/>
              </a:rPr>
              <a:t>EmployeeID</a:t>
            </a:r>
            <a:r>
              <a:rPr lang="en-US" dirty="0">
                <a:latin typeface="Courier New" panose="02070309020205020404" pitchFamily="49" charset="0"/>
                <a:cs typeface="Courier New" panose="02070309020205020404" pitchFamily="49" charset="0"/>
              </a:rPr>
              <a:t>) from </a:t>
            </a:r>
            <a:r>
              <a:rPr lang="en-US" sz="2400" dirty="0" err="1">
                <a:latin typeface="Courier New" panose="02070309020205020404" pitchFamily="49" charset="0"/>
                <a:cs typeface="Courier New" panose="02070309020205020404" pitchFamily="49" charset="0"/>
              </a:rPr>
              <a:t>HR_EmployeeDetails</a:t>
            </a:r>
            <a:r>
              <a:rPr lang="en-US" sz="2400" dirty="0">
                <a:latin typeface="Courier New" panose="02070309020205020404" pitchFamily="49" charset="0"/>
                <a:cs typeface="Courier New" panose="02070309020205020404" pitchFamily="49" charset="0"/>
              </a:rPr>
              <a:t> </a:t>
            </a:r>
            <a:endParaRPr lang="en-US" dirty="0">
              <a:solidFill>
                <a:srgbClr val="FF0000"/>
              </a:solidFill>
              <a:latin typeface="Courier New" panose="02070309020205020404" pitchFamily="49" charset="0"/>
              <a:cs typeface="Courier New" panose="02070309020205020404" pitchFamily="49" charset="0"/>
            </a:endParaRPr>
          </a:p>
          <a:p>
            <a:pPr algn="ctr"/>
            <a:endParaRPr lang="en-US" dirty="0">
              <a:latin typeface="Courier New" panose="02070309020205020404" pitchFamily="49" charset="0"/>
              <a:cs typeface="Courier New" panose="02070309020205020404" pitchFamily="49" charset="0"/>
            </a:endParaRPr>
          </a:p>
        </p:txBody>
      </p:sp>
      <p:sp>
        <p:nvSpPr>
          <p:cNvPr id="15" name="Left Arrow 14">
            <a:extLst>
              <a:ext uri="{FF2B5EF4-FFF2-40B4-BE49-F238E27FC236}">
                <a16:creationId xmlns:a16="http://schemas.microsoft.com/office/drawing/2014/main" id="{85F70BB4-B5D7-E16D-4A3F-2820E53DE753}"/>
              </a:ext>
            </a:extLst>
          </p:cNvPr>
          <p:cNvSpPr/>
          <p:nvPr/>
        </p:nvSpPr>
        <p:spPr>
          <a:xfrm rot="16200000">
            <a:off x="5373926" y="3372298"/>
            <a:ext cx="1444149" cy="568976"/>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err="1">
              <a:solidFill>
                <a:schemeClr val="tx1"/>
              </a:solidFill>
            </a:endParaRPr>
          </a:p>
        </p:txBody>
      </p:sp>
      <p:sp>
        <p:nvSpPr>
          <p:cNvPr id="18" name="Title 6">
            <a:extLst>
              <a:ext uri="{FF2B5EF4-FFF2-40B4-BE49-F238E27FC236}">
                <a16:creationId xmlns:a16="http://schemas.microsoft.com/office/drawing/2014/main" id="{5FB94462-3042-3085-D321-E00914F248D5}"/>
              </a:ext>
            </a:extLst>
          </p:cNvPr>
          <p:cNvSpPr txBox="1">
            <a:spLocks/>
          </p:cNvSpPr>
          <p:nvPr/>
        </p:nvSpPr>
        <p:spPr>
          <a:xfrm>
            <a:off x="609600" y="5408068"/>
            <a:ext cx="109728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a:lstStyle>
          <a:p>
            <a:pPr algn="ctr"/>
            <a:r>
              <a:rPr lang="en-US" dirty="0"/>
              <a:t>It works… but only for one table…</a:t>
            </a:r>
          </a:p>
        </p:txBody>
      </p:sp>
    </p:spTree>
    <p:extLst>
      <p:ext uri="{BB962C8B-B14F-4D97-AF65-F5344CB8AC3E}">
        <p14:creationId xmlns:p14="http://schemas.microsoft.com/office/powerpoint/2010/main" val="403462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A11C3123-65B3-614A-BE83-8DF4D56828AC}" vid="{DB2AD076-0605-7347-BA2E-2E66DB2F3140}"/>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Light</Template>
  <TotalTime>345</TotalTime>
  <Words>3800</Words>
  <Application>Microsoft Macintosh PowerPoint</Application>
  <PresentationFormat>Widescreen</PresentationFormat>
  <Paragraphs>298</Paragraphs>
  <Slides>25</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Wingdings</vt:lpstr>
      <vt:lpstr>Lucida Console</vt:lpstr>
      <vt:lpstr>Amazon Ember Mono</vt:lpstr>
      <vt:lpstr>Courier New</vt:lpstr>
      <vt:lpstr>Amazon Ember Display</vt:lpstr>
      <vt:lpstr>Arial</vt:lpstr>
      <vt:lpstr>Amazon Ember</vt:lpstr>
      <vt:lpstr>AWS Confidential Light</vt:lpstr>
      <vt:lpstr>RAG Chatbots for AWS Data Lakes </vt:lpstr>
      <vt:lpstr>What will we cover?</vt:lpstr>
      <vt:lpstr>Why is it hard to have conversations with my data?</vt:lpstr>
      <vt:lpstr>Let’s consider a mature data lake</vt:lpstr>
      <vt:lpstr>Let’s consider a hypothetical chatbot for our data lake</vt:lpstr>
      <vt:lpstr>Consider a Hypothetical Chatbot for our Data Lake</vt:lpstr>
      <vt:lpstr>Let’s consider a table of employee records…</vt:lpstr>
      <vt:lpstr>Large Language Model – As Is</vt:lpstr>
      <vt:lpstr>Large Language Model + Table Context</vt:lpstr>
      <vt:lpstr>Fine-tuned Large Language Model</vt:lpstr>
      <vt:lpstr>The Real Challenges of "Talking" with Our Data</vt:lpstr>
      <vt:lpstr>We need a new type of agent</vt:lpstr>
      <vt:lpstr>It first learns what each dataset can tell us</vt:lpstr>
      <vt:lpstr>Asymmetric Retrieval Augmented Generation (A-RAG)</vt:lpstr>
      <vt:lpstr>Find the right table, with the right question</vt:lpstr>
      <vt:lpstr>From hypothetical, to real user questions…</vt:lpstr>
      <vt:lpstr>This technique can work for any data store</vt:lpstr>
      <vt:lpstr>How Can I Build This?</vt:lpstr>
      <vt:lpstr>Choose a Large Language Model (LLM)</vt:lpstr>
      <vt:lpstr>Choose Amazon Kendra</vt:lpstr>
      <vt:lpstr>Or, Choose a Vector/Search Database</vt:lpstr>
      <vt:lpstr>Now lets put it all together</vt:lpstr>
      <vt:lpstr>Demo</vt:lpstr>
      <vt:lpstr>Scan for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Mamoon Chowdry</dc:creator>
  <cp:lastModifiedBy>Sheldon Sides</cp:lastModifiedBy>
  <cp:revision>17</cp:revision>
  <dcterms:created xsi:type="dcterms:W3CDTF">2023-09-05T01:37:12Z</dcterms:created>
  <dcterms:modified xsi:type="dcterms:W3CDTF">2023-09-07T23:59:24Z</dcterms:modified>
</cp:coreProperties>
</file>